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1"/>
  </p:notesMasterIdLst>
  <p:sldIdLst>
    <p:sldId id="256" r:id="rId2"/>
    <p:sldId id="257" r:id="rId3"/>
    <p:sldId id="261" r:id="rId4"/>
    <p:sldId id="263" r:id="rId5"/>
    <p:sldId id="264" r:id="rId6"/>
    <p:sldId id="260" r:id="rId7"/>
    <p:sldId id="266" r:id="rId8"/>
    <p:sldId id="273" r:id="rId9"/>
    <p:sldId id="274" r:id="rId10"/>
    <p:sldId id="275" r:id="rId11"/>
    <p:sldId id="277" r:id="rId12"/>
    <p:sldId id="276" r:id="rId13"/>
    <p:sldId id="267" r:id="rId14"/>
    <p:sldId id="262" r:id="rId15"/>
    <p:sldId id="265" r:id="rId16"/>
    <p:sldId id="272" r:id="rId17"/>
    <p:sldId id="280" r:id="rId18"/>
    <p:sldId id="281" r:id="rId19"/>
    <p:sldId id="282" r:id="rId20"/>
    <p:sldId id="283" r:id="rId21"/>
    <p:sldId id="278" r:id="rId22"/>
    <p:sldId id="279" r:id="rId23"/>
    <p:sldId id="295" r:id="rId24"/>
    <p:sldId id="296" r:id="rId25"/>
    <p:sldId id="297" r:id="rId26"/>
    <p:sldId id="269" r:id="rId27"/>
    <p:sldId id="286" r:id="rId28"/>
    <p:sldId id="287" r:id="rId29"/>
    <p:sldId id="288" r:id="rId30"/>
    <p:sldId id="289" r:id="rId31"/>
    <p:sldId id="290" r:id="rId32"/>
    <p:sldId id="292" r:id="rId33"/>
    <p:sldId id="291" r:id="rId34"/>
    <p:sldId id="285" r:id="rId35"/>
    <p:sldId id="293" r:id="rId36"/>
    <p:sldId id="294" r:id="rId37"/>
    <p:sldId id="270" r:id="rId38"/>
    <p:sldId id="284" r:id="rId39"/>
    <p:sldId id="27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2002" autoAdjust="0"/>
  </p:normalViewPr>
  <p:slideViewPr>
    <p:cSldViewPr snapToGrid="0">
      <p:cViewPr>
        <p:scale>
          <a:sx n="106" d="100"/>
          <a:sy n="106" d="100"/>
        </p:scale>
        <p:origin x="-58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22440-E828-440E-9493-C94569882838}" type="datetimeFigureOut">
              <a:rPr lang="en-US" smtClean="0"/>
              <a:t>3/10/2017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0136B-A92C-4675-B01E-16FA7C555F0F}" type="slidenum">
              <a:rPr lang="en-US" smtClean="0"/>
              <a:t>‹#›</a:t>
            </a:fld>
            <a:endParaRPr lang="en-US"/>
          </a:p>
        </p:txBody>
      </p:sp>
    </p:spTree>
    <p:extLst>
      <p:ext uri="{BB962C8B-B14F-4D97-AF65-F5344CB8AC3E}">
        <p14:creationId xmlns:p14="http://schemas.microsoft.com/office/powerpoint/2010/main" val="122601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a:t>
            </a:r>
            <a:r>
              <a:rPr lang="en-US" sz="1800" dirty="0" smtClean="0"/>
              <a:t>McLennan has been using SAS since 2015.</a:t>
            </a:r>
            <a:r>
              <a:rPr lang="en-US" sz="1800" baseline="0" dirty="0" smtClean="0"/>
              <a:t> </a:t>
            </a:r>
            <a:r>
              <a:rPr lang="en-US" sz="1600" dirty="0" smtClean="0"/>
              <a:t>Laura since 2015 -  Jerry since 2016</a:t>
            </a:r>
          </a:p>
          <a:p>
            <a:endParaRPr lang="en-US" sz="1600" dirty="0" smtClean="0"/>
          </a:p>
          <a:p>
            <a:r>
              <a:rPr lang="en-US" dirty="0" smtClean="0"/>
              <a:t>Data Sources:</a:t>
            </a:r>
          </a:p>
          <a:p>
            <a:r>
              <a:rPr lang="en-US" dirty="0" smtClean="0"/>
              <a:t>-L</a:t>
            </a:r>
            <a:r>
              <a:rPr lang="en-US" sz="1800" dirty="0" smtClean="0"/>
              <a:t>ibraries—</a:t>
            </a:r>
            <a:r>
              <a:rPr lang="en-US" sz="1600" dirty="0" err="1" smtClean="0"/>
              <a:t>Estudias</a:t>
            </a:r>
            <a:r>
              <a:rPr lang="en-US" sz="1600" dirty="0" smtClean="0"/>
              <a:t>, </a:t>
            </a:r>
            <a:r>
              <a:rPr lang="en-US" dirty="0" smtClean="0"/>
              <a:t>CBM Reports, </a:t>
            </a:r>
            <a:r>
              <a:rPr lang="en-US" sz="1600" dirty="0" smtClean="0"/>
              <a:t>Achieving the Dream Cohorts</a:t>
            </a:r>
          </a:p>
          <a:p>
            <a:r>
              <a:rPr lang="en-US" sz="1800" dirty="0" smtClean="0"/>
              <a:t>-Ellucian/Colleague</a:t>
            </a:r>
          </a:p>
          <a:p>
            <a:r>
              <a:rPr lang="en-US" sz="1800" dirty="0" smtClean="0"/>
              <a:t>-Anything we can download</a:t>
            </a:r>
          </a:p>
          <a:p>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1</a:t>
            </a:fld>
            <a:endParaRPr lang="en-US"/>
          </a:p>
        </p:txBody>
      </p:sp>
    </p:spTree>
    <p:extLst>
      <p:ext uri="{BB962C8B-B14F-4D97-AF65-F5344CB8AC3E}">
        <p14:creationId xmlns:p14="http://schemas.microsoft.com/office/powerpoint/2010/main" val="880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ODS start</a:t>
            </a:r>
            <a:r>
              <a:rPr lang="en-US" baseline="0" dirty="0" smtClean="0"/>
              <a:t> and end statements and voila you have a pdf that is formatted and ready to go.</a:t>
            </a:r>
          </a:p>
          <a:p>
            <a:r>
              <a:rPr lang="en-US" baseline="0" dirty="0" smtClean="0"/>
              <a:t>Of course you can go a step further on formatting and change backgrounds and column/row widths.</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13</a:t>
            </a:fld>
            <a:endParaRPr lang="en-US"/>
          </a:p>
        </p:txBody>
      </p:sp>
    </p:spTree>
    <p:extLst>
      <p:ext uri="{BB962C8B-B14F-4D97-AF65-F5344CB8AC3E}">
        <p14:creationId xmlns:p14="http://schemas.microsoft.com/office/powerpoint/2010/main" val="46517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code sets the paper orientation to landscape and formats the tabulate with preloaded formats, backgrounds and cell widths…</a:t>
            </a:r>
          </a:p>
        </p:txBody>
      </p:sp>
      <p:sp>
        <p:nvSpPr>
          <p:cNvPr id="4" name="Slide Number Placeholder 3"/>
          <p:cNvSpPr>
            <a:spLocks noGrp="1"/>
          </p:cNvSpPr>
          <p:nvPr>
            <p:ph type="sldNum" sz="quarter" idx="10"/>
          </p:nvPr>
        </p:nvSpPr>
        <p:spPr/>
        <p:txBody>
          <a:bodyPr/>
          <a:lstStyle/>
          <a:p>
            <a:fld id="{31D0136B-A92C-4675-B01E-16FA7C555F0F}" type="slidenum">
              <a:rPr lang="en-US" smtClean="0"/>
              <a:t>14</a:t>
            </a:fld>
            <a:endParaRPr lang="en-US"/>
          </a:p>
        </p:txBody>
      </p:sp>
    </p:spTree>
    <p:extLst>
      <p:ext uri="{BB962C8B-B14F-4D97-AF65-F5344CB8AC3E}">
        <p14:creationId xmlns:p14="http://schemas.microsoft.com/office/powerpoint/2010/main" val="427748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produce reports that automatically export to pdf when the program runs.</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15</a:t>
            </a:fld>
            <a:endParaRPr lang="en-US"/>
          </a:p>
        </p:txBody>
      </p:sp>
    </p:spTree>
    <p:extLst>
      <p:ext uri="{BB962C8B-B14F-4D97-AF65-F5344CB8AC3E}">
        <p14:creationId xmlns:p14="http://schemas.microsoft.com/office/powerpoint/2010/main" val="270263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office was tasked to create an easy to use and read sheet of information that could easily be carried and referred to.  There was tons of data that needed to be on the sheet, so we designed a double sided, foldable ‘pocket fact sheet’ that can easily be placed in a pocket, wallet or purse to quick access to common questions.</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16</a:t>
            </a:fld>
            <a:endParaRPr lang="en-US"/>
          </a:p>
        </p:txBody>
      </p:sp>
    </p:spTree>
    <p:extLst>
      <p:ext uri="{BB962C8B-B14F-4D97-AF65-F5344CB8AC3E}">
        <p14:creationId xmlns:p14="http://schemas.microsoft.com/office/powerpoint/2010/main" val="271822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export file takes all the datasets</a:t>
            </a:r>
            <a:r>
              <a:rPr lang="en-US" baseline="0" dirty="0" smtClean="0"/>
              <a:t> from the compiling process/programs and displays the final tables.</a:t>
            </a:r>
          </a:p>
          <a:p>
            <a:pPr marL="171450" indent="-171450">
              <a:buFont typeface="Arial" panose="020B0604020202020204" pitchFamily="34" charset="0"/>
              <a:buChar char="•"/>
            </a:pPr>
            <a:r>
              <a:rPr lang="en-US" baseline="0" dirty="0" smtClean="0"/>
              <a:t>Contains:</a:t>
            </a:r>
          </a:p>
          <a:p>
            <a:pPr marL="628650" lvl="1" indent="-171450">
              <a:buFont typeface="Arial" panose="020B0604020202020204" pitchFamily="34" charset="0"/>
              <a:buChar char="•"/>
            </a:pPr>
            <a:r>
              <a:rPr lang="en-US" baseline="0" dirty="0" smtClean="0"/>
              <a:t>Macros</a:t>
            </a:r>
          </a:p>
          <a:p>
            <a:pPr marL="628650" lvl="1" indent="-171450">
              <a:buFont typeface="Arial" panose="020B0604020202020204" pitchFamily="34" charset="0"/>
              <a:buChar char="•"/>
            </a:pPr>
            <a:r>
              <a:rPr lang="en-US" baseline="0" dirty="0" smtClean="0"/>
              <a:t>Custom Template</a:t>
            </a:r>
          </a:p>
          <a:p>
            <a:pPr marL="628650" lvl="1" indent="-171450">
              <a:buFont typeface="Arial" panose="020B0604020202020204" pitchFamily="34" charset="0"/>
              <a:buChar char="•"/>
            </a:pPr>
            <a:r>
              <a:rPr lang="en-US" baseline="0" dirty="0" smtClean="0"/>
              <a:t>Formats</a:t>
            </a:r>
          </a:p>
        </p:txBody>
      </p:sp>
      <p:sp>
        <p:nvSpPr>
          <p:cNvPr id="4" name="Slide Number Placeholder 3"/>
          <p:cNvSpPr>
            <a:spLocks noGrp="1"/>
          </p:cNvSpPr>
          <p:nvPr>
            <p:ph type="sldNum" sz="quarter" idx="10"/>
          </p:nvPr>
        </p:nvSpPr>
        <p:spPr/>
        <p:txBody>
          <a:bodyPr/>
          <a:lstStyle/>
          <a:p>
            <a:fld id="{31D0136B-A92C-4675-B01E-16FA7C555F0F}" type="slidenum">
              <a:rPr lang="en-US" smtClean="0"/>
              <a:t>18</a:t>
            </a:fld>
            <a:endParaRPr lang="en-US"/>
          </a:p>
        </p:txBody>
      </p:sp>
    </p:spTree>
    <p:extLst>
      <p:ext uri="{BB962C8B-B14F-4D97-AF65-F5344CB8AC3E}">
        <p14:creationId xmlns:p14="http://schemas.microsoft.com/office/powerpoint/2010/main" val="3612144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ODS statement</a:t>
            </a:r>
          </a:p>
          <a:p>
            <a:pPr marL="628650" lvl="1" indent="-171450">
              <a:buFont typeface="Arial" panose="020B0604020202020204" pitchFamily="34" charset="0"/>
              <a:buChar char="•"/>
            </a:pPr>
            <a:r>
              <a:rPr lang="en-US" dirty="0" smtClean="0"/>
              <a:t>Custom options: </a:t>
            </a:r>
            <a:r>
              <a:rPr lang="en-US" dirty="0" err="1" smtClean="0"/>
              <a:t>pape</a:t>
            </a:r>
            <a:r>
              <a:rPr lang="en-US" dirty="0" smtClean="0"/>
              <a:t> </a:t>
            </a:r>
            <a:r>
              <a:rPr lang="en-US" dirty="0" err="1" smtClean="0"/>
              <a:t>rsize</a:t>
            </a:r>
            <a:r>
              <a:rPr lang="en-US" dirty="0" smtClean="0"/>
              <a:t> and margins</a:t>
            </a:r>
          </a:p>
          <a:p>
            <a:pPr marL="171450" indent="-171450">
              <a:buFont typeface="Arial" panose="020B0604020202020204" pitchFamily="34" charset="0"/>
              <a:buChar char="•"/>
            </a:pPr>
            <a:r>
              <a:rPr lang="en-US" dirty="0" smtClean="0"/>
              <a:t>Regions</a:t>
            </a:r>
          </a:p>
          <a:p>
            <a:pPr marL="628650" lvl="1" indent="-171450">
              <a:buFont typeface="Arial" panose="020B0604020202020204" pitchFamily="34" charset="0"/>
              <a:buChar char="•"/>
            </a:pPr>
            <a:r>
              <a:rPr lang="en-US" dirty="0" smtClean="0"/>
              <a:t>Set layout</a:t>
            </a:r>
            <a:r>
              <a:rPr lang="en-US" baseline="0" dirty="0" smtClean="0"/>
              <a:t> gridded</a:t>
            </a:r>
          </a:p>
          <a:p>
            <a:pPr marL="628650" lvl="1" indent="-171450">
              <a:buFont typeface="Arial" panose="020B0604020202020204" pitchFamily="34" charset="0"/>
              <a:buChar char="•"/>
            </a:pPr>
            <a:r>
              <a:rPr lang="en-US" baseline="0" dirty="0" smtClean="0"/>
              <a:t>Set regions</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19</a:t>
            </a:fld>
            <a:endParaRPr lang="en-US"/>
          </a:p>
        </p:txBody>
      </p:sp>
    </p:spTree>
    <p:extLst>
      <p:ext uri="{BB962C8B-B14F-4D97-AF65-F5344CB8AC3E}">
        <p14:creationId xmlns:p14="http://schemas.microsoft.com/office/powerpoint/2010/main" val="362186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run the file in EG the</a:t>
            </a:r>
            <a:r>
              <a:rPr lang="en-US" baseline="0" dirty="0" smtClean="0"/>
              <a:t> results window looks very different from what the final product looks like</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20</a:t>
            </a:fld>
            <a:endParaRPr lang="en-US"/>
          </a:p>
        </p:txBody>
      </p:sp>
    </p:spTree>
    <p:extLst>
      <p:ext uri="{BB962C8B-B14F-4D97-AF65-F5344CB8AC3E}">
        <p14:creationId xmlns:p14="http://schemas.microsoft.com/office/powerpoint/2010/main" val="1909959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it is legal size I cut</a:t>
            </a:r>
            <a:r>
              <a:rPr lang="en-US" baseline="0" dirty="0" smtClean="0"/>
              <a:t> the front into two pictures so you could see the data and details</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21</a:t>
            </a:fld>
            <a:endParaRPr lang="en-US"/>
          </a:p>
        </p:txBody>
      </p:sp>
    </p:spTree>
    <p:extLst>
      <p:ext uri="{BB962C8B-B14F-4D97-AF65-F5344CB8AC3E}">
        <p14:creationId xmlns:p14="http://schemas.microsoft.com/office/powerpoint/2010/main" val="2620626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I did</a:t>
            </a:r>
            <a:r>
              <a:rPr lang="en-US" baseline="0" dirty="0" smtClean="0"/>
              <a:t> the same on the back of the sheet</a:t>
            </a:r>
            <a:endParaRPr lang="en-US" dirty="0" smtClean="0"/>
          </a:p>
          <a:p>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22</a:t>
            </a:fld>
            <a:endParaRPr lang="en-US"/>
          </a:p>
        </p:txBody>
      </p:sp>
    </p:spTree>
    <p:extLst>
      <p:ext uri="{BB962C8B-B14F-4D97-AF65-F5344CB8AC3E}">
        <p14:creationId xmlns:p14="http://schemas.microsoft.com/office/powerpoint/2010/main" val="33881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option in the task panel where</a:t>
            </a:r>
            <a:r>
              <a:rPr lang="en-US" baseline="0" dirty="0" smtClean="0"/>
              <a:t> the servers are referenced</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24</a:t>
            </a:fld>
            <a:endParaRPr lang="en-US"/>
          </a:p>
        </p:txBody>
      </p:sp>
    </p:spTree>
    <p:extLst>
      <p:ext uri="{BB962C8B-B14F-4D97-AF65-F5344CB8AC3E}">
        <p14:creationId xmlns:p14="http://schemas.microsoft.com/office/powerpoint/2010/main" val="185635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doing all of this!  Why</a:t>
            </a:r>
            <a:r>
              <a:rPr lang="en-US" baseline="0" dirty="0" smtClean="0"/>
              <a:t> are you wasting time doing and redoing things when you can spend some time now to program SAS to do it and save yourself time later?</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5</a:t>
            </a:fld>
            <a:endParaRPr lang="en-US"/>
          </a:p>
        </p:txBody>
      </p:sp>
    </p:spTree>
    <p:extLst>
      <p:ext uri="{BB962C8B-B14F-4D97-AF65-F5344CB8AC3E}">
        <p14:creationId xmlns:p14="http://schemas.microsoft.com/office/powerpoint/2010/main" val="3038101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set up specific values – this helps</a:t>
            </a:r>
            <a:r>
              <a:rPr lang="en-US" baseline="0" dirty="0" smtClean="0"/>
              <a:t> with typos later.  You can also set a default value.</a:t>
            </a:r>
          </a:p>
          <a:p>
            <a:endParaRPr lang="en-US" baseline="0" dirty="0" smtClean="0"/>
          </a:p>
          <a:p>
            <a:r>
              <a:rPr lang="en-US" baseline="0" dirty="0" smtClean="0"/>
              <a:t>In the usage, it behaves exactly like other </a:t>
            </a:r>
            <a:r>
              <a:rPr lang="en-US" baseline="0" smtClean="0"/>
              <a:t>macro values</a:t>
            </a:r>
            <a:endParaRPr lang="en-US"/>
          </a:p>
        </p:txBody>
      </p:sp>
      <p:sp>
        <p:nvSpPr>
          <p:cNvPr id="4" name="Slide Number Placeholder 3"/>
          <p:cNvSpPr>
            <a:spLocks noGrp="1"/>
          </p:cNvSpPr>
          <p:nvPr>
            <p:ph type="sldNum" sz="quarter" idx="10"/>
          </p:nvPr>
        </p:nvSpPr>
        <p:spPr/>
        <p:txBody>
          <a:bodyPr/>
          <a:lstStyle/>
          <a:p>
            <a:fld id="{31D0136B-A92C-4675-B01E-16FA7C555F0F}" type="slidenum">
              <a:rPr lang="en-US" smtClean="0"/>
              <a:t>25</a:t>
            </a:fld>
            <a:endParaRPr lang="en-US"/>
          </a:p>
        </p:txBody>
      </p:sp>
    </p:spTree>
    <p:extLst>
      <p:ext uri="{BB962C8B-B14F-4D97-AF65-F5344CB8AC3E}">
        <p14:creationId xmlns:p14="http://schemas.microsoft.com/office/powerpoint/2010/main" val="319988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 for the </a:t>
            </a:r>
            <a:r>
              <a:rPr lang="en-US" dirty="0" err="1" smtClean="0"/>
              <a:t>DayPart</a:t>
            </a:r>
            <a:r>
              <a:rPr lang="en-US" baseline="0" dirty="0" smtClean="0"/>
              <a:t> makes sure that the groupings display in the order I want them to… Numerically.  The format is processed (substituted) at run time to display the appropriate text</a:t>
            </a:r>
          </a:p>
          <a:p>
            <a:endParaRPr lang="en-US" baseline="0" dirty="0" smtClean="0"/>
          </a:p>
          <a:p>
            <a:r>
              <a:rPr lang="en-US" baseline="0" dirty="0" smtClean="0"/>
              <a:t>Adding the daypart information is in the hierarchy it needs to be in to make sure every record gets a value, and gets the correct one.  The else if statements make it a one-evaluation-per-record event.</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28</a:t>
            </a:fld>
            <a:endParaRPr lang="en-US"/>
          </a:p>
        </p:txBody>
      </p:sp>
    </p:spTree>
    <p:extLst>
      <p:ext uri="{BB962C8B-B14F-4D97-AF65-F5344CB8AC3E}">
        <p14:creationId xmlns:p14="http://schemas.microsoft.com/office/powerpoint/2010/main" val="132214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two different tabulates because it is two tables… one for a total, one for the daypart breakdown</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30</a:t>
            </a:fld>
            <a:endParaRPr lang="en-US"/>
          </a:p>
        </p:txBody>
      </p:sp>
    </p:spTree>
    <p:extLst>
      <p:ext uri="{BB962C8B-B14F-4D97-AF65-F5344CB8AC3E}">
        <p14:creationId xmlns:p14="http://schemas.microsoft.com/office/powerpoint/2010/main" val="958663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Tabs.  One per </a:t>
            </a:r>
            <a:r>
              <a:rPr lang="en-US" dirty="0" err="1" smtClean="0"/>
              <a:t>dayPart</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31</a:t>
            </a:fld>
            <a:endParaRPr lang="en-US"/>
          </a:p>
        </p:txBody>
      </p:sp>
    </p:spTree>
    <p:extLst>
      <p:ext uri="{BB962C8B-B14F-4D97-AF65-F5344CB8AC3E}">
        <p14:creationId xmlns:p14="http://schemas.microsoft.com/office/powerpoint/2010/main" val="3561246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Saves as XML</a:t>
            </a:r>
            <a:r>
              <a:rPr lang="en-US" baseline="0" dirty="0" smtClean="0"/>
              <a:t> no matter the extension used.</a:t>
            </a:r>
          </a:p>
          <a:p>
            <a:endParaRPr lang="en-US" baseline="0" dirty="0" smtClean="0"/>
          </a:p>
          <a:p>
            <a:r>
              <a:rPr lang="en-US" baseline="0" dirty="0" smtClean="0"/>
              <a:t>It will open in Excel, but will give you the security warning that the file type detected does not match the extension.</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32</a:t>
            </a:fld>
            <a:endParaRPr lang="en-US"/>
          </a:p>
        </p:txBody>
      </p:sp>
    </p:spTree>
    <p:extLst>
      <p:ext uri="{BB962C8B-B14F-4D97-AF65-F5344CB8AC3E}">
        <p14:creationId xmlns:p14="http://schemas.microsoft.com/office/powerpoint/2010/main" val="1934622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saves as XML, regardless off the extension used.  It will generally open in Excel by default.</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34</a:t>
            </a:fld>
            <a:endParaRPr lang="en-US"/>
          </a:p>
        </p:txBody>
      </p:sp>
    </p:spTree>
    <p:extLst>
      <p:ext uri="{BB962C8B-B14F-4D97-AF65-F5344CB8AC3E}">
        <p14:creationId xmlns:p14="http://schemas.microsoft.com/office/powerpoint/2010/main" val="3888388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takes an environment</a:t>
            </a:r>
            <a:r>
              <a:rPr lang="en-US" baseline="0" dirty="0" smtClean="0"/>
              <a:t>al fix to allow – Problem Note: 41058.</a:t>
            </a:r>
          </a:p>
        </p:txBody>
      </p:sp>
      <p:sp>
        <p:nvSpPr>
          <p:cNvPr id="4" name="Slide Number Placeholder 3"/>
          <p:cNvSpPr>
            <a:spLocks noGrp="1"/>
          </p:cNvSpPr>
          <p:nvPr>
            <p:ph type="sldNum" sz="quarter" idx="10"/>
          </p:nvPr>
        </p:nvSpPr>
        <p:spPr/>
        <p:txBody>
          <a:bodyPr/>
          <a:lstStyle/>
          <a:p>
            <a:fld id="{31D0136B-A92C-4675-B01E-16FA7C555F0F}" type="slidenum">
              <a:rPr lang="en-US" smtClean="0"/>
              <a:t>36</a:t>
            </a:fld>
            <a:endParaRPr lang="en-US"/>
          </a:p>
        </p:txBody>
      </p:sp>
    </p:spTree>
    <p:extLst>
      <p:ext uri="{BB962C8B-B14F-4D97-AF65-F5344CB8AC3E}">
        <p14:creationId xmlns:p14="http://schemas.microsoft.com/office/powerpoint/2010/main" val="371098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Notoc</a:t>
            </a:r>
            <a:r>
              <a:rPr lang="en-US" dirty="0" smtClean="0"/>
              <a:t> = No Tables of Contents that is there by default</a:t>
            </a:r>
          </a:p>
          <a:p>
            <a:r>
              <a:rPr lang="en-US" dirty="0" err="1" smtClean="0"/>
              <a:t>NoNumber</a:t>
            </a:r>
            <a:r>
              <a:rPr lang="en-US" dirty="0" smtClean="0"/>
              <a:t> = no</a:t>
            </a:r>
            <a:r>
              <a:rPr lang="en-US" baseline="0" dirty="0" smtClean="0"/>
              <a:t> page numbers that are there by default</a:t>
            </a:r>
          </a:p>
          <a:p>
            <a:r>
              <a:rPr lang="en-US" baseline="0" dirty="0" err="1" smtClean="0"/>
              <a:t>Nodate</a:t>
            </a:r>
            <a:r>
              <a:rPr lang="en-US" baseline="0" dirty="0" smtClean="0"/>
              <a:t> = no date in header that is there by default</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37</a:t>
            </a:fld>
            <a:endParaRPr lang="en-US"/>
          </a:p>
        </p:txBody>
      </p:sp>
    </p:spTree>
    <p:extLst>
      <p:ext uri="{BB962C8B-B14F-4D97-AF65-F5344CB8AC3E}">
        <p14:creationId xmlns:p14="http://schemas.microsoft.com/office/powerpoint/2010/main" val="3326713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38</a:t>
            </a:fld>
            <a:endParaRPr lang="en-US"/>
          </a:p>
        </p:txBody>
      </p:sp>
    </p:spTree>
    <p:extLst>
      <p:ext uri="{BB962C8B-B14F-4D97-AF65-F5344CB8AC3E}">
        <p14:creationId xmlns:p14="http://schemas.microsoft.com/office/powerpoint/2010/main" val="103853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Basics:</a:t>
            </a:r>
          </a:p>
          <a:p>
            <a:pPr marL="628650" lvl="1" indent="-171450">
              <a:buFont typeface="Arial" panose="020B0604020202020204" pitchFamily="34" charset="0"/>
              <a:buChar char="•"/>
            </a:pPr>
            <a:r>
              <a:rPr lang="en-US" dirty="0" smtClean="0"/>
              <a:t>Enterprise Guide lets you save</a:t>
            </a:r>
            <a:r>
              <a:rPr lang="en-US" baseline="0" dirty="0" smtClean="0"/>
              <a:t> all programs for a project in one file.</a:t>
            </a:r>
          </a:p>
          <a:p>
            <a:pPr marL="628650" lvl="1" indent="-171450">
              <a:buFont typeface="Arial" panose="020B0604020202020204" pitchFamily="34" charset="0"/>
              <a:buChar char="•"/>
            </a:pPr>
            <a:r>
              <a:rPr lang="en-US" baseline="0" dirty="0" smtClean="0"/>
              <a:t>Drag and drop variables for queries</a:t>
            </a:r>
          </a:p>
          <a:p>
            <a:pPr marL="628650" lvl="1" indent="-171450">
              <a:buFont typeface="Arial" panose="020B0604020202020204" pitchFamily="34" charset="0"/>
              <a:buChar char="•"/>
            </a:pPr>
            <a:r>
              <a:rPr lang="en-US" baseline="0" dirty="0" smtClean="0"/>
              <a:t>Copy code created from drag &amp; drop and save into programs</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6</a:t>
            </a:fld>
            <a:endParaRPr lang="en-US"/>
          </a:p>
        </p:txBody>
      </p:sp>
    </p:spTree>
    <p:extLst>
      <p:ext uri="{BB962C8B-B14F-4D97-AF65-F5344CB8AC3E}">
        <p14:creationId xmlns:p14="http://schemas.microsoft.com/office/powerpoint/2010/main" val="387902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Open your dataset</a:t>
            </a:r>
          </a:p>
          <a:p>
            <a:pPr marL="171450" indent="-171450">
              <a:buFont typeface="Arial" panose="020B0604020202020204" pitchFamily="34" charset="0"/>
              <a:buChar char="•"/>
            </a:pPr>
            <a:r>
              <a:rPr lang="en-US" dirty="0" smtClean="0"/>
              <a:t>Go</a:t>
            </a:r>
            <a:r>
              <a:rPr lang="en-US" baseline="0" dirty="0" smtClean="0"/>
              <a:t> to Describe &gt; Summary Table Wizard (of Summary Tables if that is what you prefer)</a:t>
            </a:r>
          </a:p>
          <a:p>
            <a:pPr marL="171450" indent="-171450">
              <a:buFont typeface="Arial" panose="020B0604020202020204" pitchFamily="34" charset="0"/>
              <a:buChar char="•"/>
            </a:pPr>
            <a:r>
              <a:rPr lang="en-US" baseline="0" dirty="0" smtClean="0"/>
              <a:t>Add your analysis variables</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7</a:t>
            </a:fld>
            <a:endParaRPr lang="en-US"/>
          </a:p>
        </p:txBody>
      </p:sp>
    </p:spTree>
    <p:extLst>
      <p:ext uri="{BB962C8B-B14F-4D97-AF65-F5344CB8AC3E}">
        <p14:creationId xmlns:p14="http://schemas.microsoft.com/office/powerpoint/2010/main" val="150569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 your column and row variables</a:t>
            </a:r>
          </a:p>
          <a:p>
            <a:pPr marL="628650" lvl="1" indent="-171450">
              <a:buFont typeface="Arial" panose="020B0604020202020204" pitchFamily="34" charset="0"/>
              <a:buChar char="•"/>
            </a:pPr>
            <a:r>
              <a:rPr lang="en-US" dirty="0" smtClean="0"/>
              <a:t>You can</a:t>
            </a:r>
            <a:r>
              <a:rPr lang="en-US" baseline="0" dirty="0" smtClean="0"/>
              <a:t> make further customizations through ‘More Options’</a:t>
            </a:r>
          </a:p>
          <a:p>
            <a:pPr marL="1085850" lvl="2" indent="-171450">
              <a:buFont typeface="Arial" panose="020B0604020202020204" pitchFamily="34" charset="0"/>
              <a:buChar char="•"/>
            </a:pPr>
            <a:r>
              <a:rPr lang="en-US" baseline="0" dirty="0" smtClean="0"/>
              <a:t>Concatenate data rather than embed or cross tabulate</a:t>
            </a:r>
            <a:endParaRPr lang="en-US" dirty="0" smtClean="0"/>
          </a:p>
          <a:p>
            <a:pPr marL="171450" indent="-171450">
              <a:buFont typeface="Arial" panose="020B0604020202020204" pitchFamily="34" charset="0"/>
              <a:buChar char="•"/>
            </a:pPr>
            <a:r>
              <a:rPr lang="en-US" dirty="0" smtClean="0"/>
              <a:t>Finish</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8</a:t>
            </a:fld>
            <a:endParaRPr lang="en-US"/>
          </a:p>
        </p:txBody>
      </p:sp>
    </p:spTree>
    <p:extLst>
      <p:ext uri="{BB962C8B-B14F-4D97-AF65-F5344CB8AC3E}">
        <p14:creationId xmlns:p14="http://schemas.microsoft.com/office/powerpoint/2010/main" val="147632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Yay you have results!</a:t>
            </a:r>
          </a:p>
          <a:p>
            <a:pPr marL="628650" lvl="1" indent="-171450">
              <a:buFont typeface="Arial" panose="020B0604020202020204" pitchFamily="34" charset="0"/>
              <a:buChar char="•"/>
            </a:pPr>
            <a:r>
              <a:rPr lang="en-US" dirty="0" smtClean="0"/>
              <a:t>Now what do</a:t>
            </a:r>
            <a:r>
              <a:rPr lang="en-US" baseline="0" dirty="0" smtClean="0"/>
              <a:t> you typically do…</a:t>
            </a:r>
          </a:p>
          <a:p>
            <a:pPr marL="1085850" lvl="2" indent="-171450">
              <a:buFont typeface="Arial" panose="020B0604020202020204" pitchFamily="34" charset="0"/>
              <a:buChar char="•"/>
            </a:pPr>
            <a:r>
              <a:rPr lang="en-US" baseline="0" dirty="0" smtClean="0"/>
              <a:t>Copy &amp; paste it into Word or Excel</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9</a:t>
            </a:fld>
            <a:endParaRPr lang="en-US"/>
          </a:p>
        </p:txBody>
      </p:sp>
    </p:spTree>
    <p:extLst>
      <p:ext uri="{BB962C8B-B14F-4D97-AF65-F5344CB8AC3E}">
        <p14:creationId xmlns:p14="http://schemas.microsoft.com/office/powerpoint/2010/main" val="216096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UGH!!! Now  I</a:t>
            </a:r>
            <a:r>
              <a:rPr lang="en-US" baseline="0" dirty="0" smtClean="0"/>
              <a:t> have to format these columns and variable names.</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10</a:t>
            </a:fld>
            <a:endParaRPr lang="en-US"/>
          </a:p>
        </p:txBody>
      </p:sp>
    </p:spTree>
    <p:extLst>
      <p:ext uri="{BB962C8B-B14F-4D97-AF65-F5344CB8AC3E}">
        <p14:creationId xmlns:p14="http://schemas.microsoft.com/office/powerpoint/2010/main" val="59257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effort you put</a:t>
            </a:r>
            <a:r>
              <a:rPr lang="en-US" baseline="0" dirty="0" smtClean="0"/>
              <a:t> into having to change the labels on the excel or word document, you can create this! Each time you run it to update the data, your labels and formats will automatically fill in for you.</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11</a:t>
            </a:fld>
            <a:endParaRPr lang="en-US"/>
          </a:p>
        </p:txBody>
      </p:sp>
    </p:spTree>
    <p:extLst>
      <p:ext uri="{BB962C8B-B14F-4D97-AF65-F5344CB8AC3E}">
        <p14:creationId xmlns:p14="http://schemas.microsoft.com/office/powerpoint/2010/main" val="405844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 Formats</a:t>
            </a:r>
            <a:r>
              <a:rPr lang="en-US" baseline="0" dirty="0" smtClean="0"/>
              <a:t> at the top to label your variables for you</a:t>
            </a:r>
          </a:p>
          <a:p>
            <a:pPr marL="171450" indent="-171450">
              <a:buFont typeface="Arial" panose="020B0604020202020204" pitchFamily="34" charset="0"/>
              <a:buChar char="•"/>
            </a:pPr>
            <a:r>
              <a:rPr lang="en-US" baseline="0" dirty="0" smtClean="0"/>
              <a:t>Change column labels</a:t>
            </a:r>
          </a:p>
          <a:p>
            <a:pPr marL="171450" indent="-171450">
              <a:buFont typeface="Arial" panose="020B0604020202020204" pitchFamily="34" charset="0"/>
              <a:buChar char="•"/>
            </a:pPr>
            <a:r>
              <a:rPr lang="en-US" baseline="0" dirty="0" smtClean="0"/>
              <a:t>Add custom title/footer</a:t>
            </a:r>
            <a:endParaRPr lang="en-US" dirty="0"/>
          </a:p>
        </p:txBody>
      </p:sp>
      <p:sp>
        <p:nvSpPr>
          <p:cNvPr id="4" name="Slide Number Placeholder 3"/>
          <p:cNvSpPr>
            <a:spLocks noGrp="1"/>
          </p:cNvSpPr>
          <p:nvPr>
            <p:ph type="sldNum" sz="quarter" idx="10"/>
          </p:nvPr>
        </p:nvSpPr>
        <p:spPr/>
        <p:txBody>
          <a:bodyPr/>
          <a:lstStyle/>
          <a:p>
            <a:fld id="{31D0136B-A92C-4675-B01E-16FA7C555F0F}" type="slidenum">
              <a:rPr lang="en-US" smtClean="0"/>
              <a:t>12</a:t>
            </a:fld>
            <a:endParaRPr lang="en-US"/>
          </a:p>
        </p:txBody>
      </p:sp>
    </p:spTree>
    <p:extLst>
      <p:ext uri="{BB962C8B-B14F-4D97-AF65-F5344CB8AC3E}">
        <p14:creationId xmlns:p14="http://schemas.microsoft.com/office/powerpoint/2010/main" val="156320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3/10/2017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115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885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46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212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615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898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75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001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56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42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27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296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744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82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002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81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7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3/10/2017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675195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cciep.mclennan.edu/home/pdfs/pocketFacts.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effectLst/>
              </a:rPr>
              <a:t>Getting </a:t>
            </a:r>
            <a:r>
              <a:rPr lang="en-US" cap="none" dirty="0" err="1" smtClean="0">
                <a:effectLst/>
              </a:rPr>
              <a:t>SASsy</a:t>
            </a:r>
            <a:r>
              <a:rPr lang="en-US" cap="none" dirty="0" smtClean="0">
                <a:effectLst/>
              </a:rPr>
              <a:t> with Enterprise Guide</a:t>
            </a:r>
            <a:endParaRPr lang="en-US" cap="none" dirty="0"/>
          </a:p>
        </p:txBody>
      </p:sp>
      <p:sp>
        <p:nvSpPr>
          <p:cNvPr id="3" name="Subtitle 2"/>
          <p:cNvSpPr>
            <a:spLocks noGrp="1"/>
          </p:cNvSpPr>
          <p:nvPr>
            <p:ph type="subTitle" idx="1"/>
          </p:nvPr>
        </p:nvSpPr>
        <p:spPr>
          <a:xfrm>
            <a:off x="1876424" y="3990975"/>
            <a:ext cx="8791575" cy="1019176"/>
          </a:xfrm>
        </p:spPr>
        <p:txBody>
          <a:bodyPr>
            <a:normAutofit/>
          </a:bodyPr>
          <a:lstStyle/>
          <a:p>
            <a:pPr>
              <a:lnSpc>
                <a:spcPct val="100000"/>
              </a:lnSpc>
              <a:spcBef>
                <a:spcPts val="0"/>
              </a:spcBef>
            </a:pPr>
            <a:r>
              <a:rPr lang="en-US" dirty="0" smtClean="0"/>
              <a:t>Jerry Knutson, Research Analyst</a:t>
            </a:r>
          </a:p>
          <a:p>
            <a:pPr>
              <a:lnSpc>
                <a:spcPct val="100000"/>
              </a:lnSpc>
              <a:spcBef>
                <a:spcPts val="0"/>
              </a:spcBef>
            </a:pPr>
            <a:r>
              <a:rPr lang="en-US" dirty="0" smtClean="0"/>
              <a:t>Laura Wichman, Senior Research Analyst</a:t>
            </a:r>
          </a:p>
          <a:p>
            <a:pPr>
              <a:lnSpc>
                <a:spcPct val="100000"/>
              </a:lnSpc>
              <a:spcBef>
                <a:spcPts val="0"/>
              </a:spcBef>
            </a:pPr>
            <a:r>
              <a:rPr lang="en-US" dirty="0" smtClean="0"/>
              <a:t>McLennan Community College</a:t>
            </a:r>
            <a:endParaRPr lang="en-US" dirty="0"/>
          </a:p>
        </p:txBody>
      </p:sp>
      <p:cxnSp>
        <p:nvCxnSpPr>
          <p:cNvPr id="5" name="Straight Connector 4"/>
          <p:cNvCxnSpPr/>
          <p:nvPr/>
        </p:nvCxnSpPr>
        <p:spPr>
          <a:xfrm>
            <a:off x="1752600" y="3524250"/>
            <a:ext cx="919162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00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816743"/>
          </a:xfrm>
        </p:spPr>
        <p:txBody>
          <a:bodyPr/>
          <a:lstStyle/>
          <a:p>
            <a:r>
              <a:rPr lang="en-US" dirty="0" smtClean="0"/>
              <a:t>Paste into Excel or Word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47240" y="1399355"/>
            <a:ext cx="5157278" cy="5241978"/>
          </a:xfrm>
          <a:prstGeom prst="rect">
            <a:avLst/>
          </a:prstGeom>
        </p:spPr>
      </p:pic>
      <p:pic>
        <p:nvPicPr>
          <p:cNvPr id="5" name="Picture 4"/>
          <p:cNvPicPr>
            <a:picLocks noChangeAspect="1"/>
          </p:cNvPicPr>
          <p:nvPr/>
        </p:nvPicPr>
        <p:blipFill rotWithShape="1">
          <a:blip r:embed="rId4"/>
          <a:srcRect l="3187" t="2979" r="2897"/>
          <a:stretch/>
        </p:blipFill>
        <p:spPr>
          <a:xfrm>
            <a:off x="5729469" y="1736202"/>
            <a:ext cx="6261903" cy="4352623"/>
          </a:xfrm>
          <a:prstGeom prst="rect">
            <a:avLst/>
          </a:prstGeom>
        </p:spPr>
      </p:pic>
    </p:spTree>
    <p:extLst>
      <p:ext uri="{BB962C8B-B14F-4D97-AF65-F5344CB8AC3E}">
        <p14:creationId xmlns:p14="http://schemas.microsoft.com/office/powerpoint/2010/main" val="198279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47367" y="1357803"/>
            <a:ext cx="9294087" cy="3863834"/>
          </a:xfrm>
          <a:prstGeom prst="rect">
            <a:avLst/>
          </a:prstGeom>
        </p:spPr>
      </p:pic>
    </p:spTree>
    <p:extLst>
      <p:ext uri="{BB962C8B-B14F-4D97-AF65-F5344CB8AC3E}">
        <p14:creationId xmlns:p14="http://schemas.microsoft.com/office/powerpoint/2010/main" val="41157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428750" y="23812"/>
            <a:ext cx="9334500" cy="6810375"/>
          </a:xfrm>
          <a:prstGeom prst="rect">
            <a:avLst/>
          </a:prstGeom>
        </p:spPr>
      </p:pic>
    </p:spTree>
    <p:extLst>
      <p:ext uri="{BB962C8B-B14F-4D97-AF65-F5344CB8AC3E}">
        <p14:creationId xmlns:p14="http://schemas.microsoft.com/office/powerpoint/2010/main" val="415933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16743"/>
          </a:xfrm>
        </p:spPr>
        <p:txBody>
          <a:bodyPr/>
          <a:lstStyle/>
          <a:p>
            <a:r>
              <a:rPr lang="en-US" dirty="0" smtClean="0"/>
              <a:t>Export tabulate to pdf</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5" name="Picture 4"/>
          <p:cNvPicPr>
            <a:picLocks noChangeAspect="1"/>
          </p:cNvPicPr>
          <p:nvPr/>
        </p:nvPicPr>
        <p:blipFill>
          <a:blip r:embed="rId3"/>
          <a:stretch>
            <a:fillRect/>
          </a:stretch>
        </p:blipFill>
        <p:spPr>
          <a:xfrm>
            <a:off x="695414" y="1508837"/>
            <a:ext cx="8740707" cy="1797734"/>
          </a:xfrm>
          <a:prstGeom prst="rect">
            <a:avLst/>
          </a:prstGeom>
        </p:spPr>
      </p:pic>
      <p:pic>
        <p:nvPicPr>
          <p:cNvPr id="4" name="Picture 3"/>
          <p:cNvPicPr>
            <a:picLocks noChangeAspect="1"/>
          </p:cNvPicPr>
          <p:nvPr/>
        </p:nvPicPr>
        <p:blipFill>
          <a:blip r:embed="rId4"/>
          <a:stretch>
            <a:fillRect/>
          </a:stretch>
        </p:blipFill>
        <p:spPr>
          <a:xfrm>
            <a:off x="5640479" y="2511706"/>
            <a:ext cx="6090281" cy="4093721"/>
          </a:xfrm>
          <a:prstGeom prst="rect">
            <a:avLst/>
          </a:prstGeom>
        </p:spPr>
      </p:pic>
      <p:pic>
        <p:nvPicPr>
          <p:cNvPr id="6" name="Picture 5"/>
          <p:cNvPicPr>
            <a:picLocks noChangeAspect="1"/>
          </p:cNvPicPr>
          <p:nvPr/>
        </p:nvPicPr>
        <p:blipFill>
          <a:blip r:embed="rId5"/>
          <a:stretch>
            <a:fillRect/>
          </a:stretch>
        </p:blipFill>
        <p:spPr>
          <a:xfrm>
            <a:off x="780568" y="5421432"/>
            <a:ext cx="2610377" cy="456816"/>
          </a:xfrm>
          <a:prstGeom prst="rect">
            <a:avLst/>
          </a:prstGeom>
        </p:spPr>
      </p:pic>
    </p:spTree>
    <p:extLst>
      <p:ext uri="{BB962C8B-B14F-4D97-AF65-F5344CB8AC3E}">
        <p14:creationId xmlns:p14="http://schemas.microsoft.com/office/powerpoint/2010/main" val="9227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462" y="717559"/>
            <a:ext cx="9905999" cy="840412"/>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753416" y="2249487"/>
            <a:ext cx="10159314" cy="4426558"/>
          </a:xfrm>
          <a:prstGeom prst="rect">
            <a:avLst/>
          </a:prstGeom>
        </p:spPr>
      </p:pic>
      <p:pic>
        <p:nvPicPr>
          <p:cNvPr id="7" name="Picture 6"/>
          <p:cNvPicPr>
            <a:picLocks noChangeAspect="1"/>
          </p:cNvPicPr>
          <p:nvPr/>
        </p:nvPicPr>
        <p:blipFill>
          <a:blip r:embed="rId4"/>
          <a:stretch>
            <a:fillRect/>
          </a:stretch>
        </p:blipFill>
        <p:spPr>
          <a:xfrm>
            <a:off x="2541449" y="455844"/>
            <a:ext cx="7521932" cy="1630969"/>
          </a:xfrm>
          <a:prstGeom prst="rect">
            <a:avLst/>
          </a:prstGeom>
        </p:spPr>
      </p:pic>
    </p:spTree>
    <p:extLst>
      <p:ext uri="{BB962C8B-B14F-4D97-AF65-F5344CB8AC3E}">
        <p14:creationId xmlns:p14="http://schemas.microsoft.com/office/powerpoint/2010/main" val="200708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3708" y="1504710"/>
            <a:ext cx="11815829" cy="4081832"/>
          </a:xfrm>
          <a:prstGeom prst="rect">
            <a:avLst/>
          </a:prstGeom>
        </p:spPr>
      </p:pic>
    </p:spTree>
    <p:extLst>
      <p:ext uri="{BB962C8B-B14F-4D97-AF65-F5344CB8AC3E}">
        <p14:creationId xmlns:p14="http://schemas.microsoft.com/office/powerpoint/2010/main" val="19065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Pocket facts</a:t>
            </a:r>
            <a:endParaRPr lang="en-US" dirty="0"/>
          </a:p>
        </p:txBody>
      </p:sp>
      <p:sp>
        <p:nvSpPr>
          <p:cNvPr id="3" name="Content Placeholder 2"/>
          <p:cNvSpPr>
            <a:spLocks noGrp="1"/>
          </p:cNvSpPr>
          <p:nvPr>
            <p:ph sz="half" idx="1"/>
          </p:nvPr>
        </p:nvSpPr>
        <p:spPr>
          <a:xfrm>
            <a:off x="1141410" y="2249485"/>
            <a:ext cx="9906001" cy="3945831"/>
          </a:xfrm>
        </p:spPr>
        <p:txBody>
          <a:bodyPr>
            <a:normAutofit fontScale="92500" lnSpcReduction="10000"/>
          </a:bodyPr>
          <a:lstStyle/>
          <a:p>
            <a:r>
              <a:rPr lang="en-US" dirty="0">
                <a:hlinkClick r:id="rId3"/>
              </a:rPr>
              <a:t>http://</a:t>
            </a:r>
            <a:r>
              <a:rPr lang="en-US" dirty="0" smtClean="0">
                <a:hlinkClick r:id="rId3"/>
              </a:rPr>
              <a:t>mcciep.mclennan.edu/home/pdfs/pocketFacts.pdf</a:t>
            </a:r>
            <a:endParaRPr lang="en-US" dirty="0" smtClean="0"/>
          </a:p>
          <a:p>
            <a:pPr lvl="1"/>
            <a:r>
              <a:rPr lang="en-US" dirty="0" smtClean="0"/>
              <a:t>Tasked with creating an easy to read/use/carry sheet that could be easily accessed with commonly asked questions:</a:t>
            </a:r>
          </a:p>
          <a:p>
            <a:pPr lvl="2"/>
            <a:r>
              <a:rPr lang="en-US" dirty="0" smtClean="0"/>
              <a:t>Enrollment Trends</a:t>
            </a:r>
          </a:p>
          <a:p>
            <a:pPr lvl="2"/>
            <a:r>
              <a:rPr lang="en-US" dirty="0" smtClean="0"/>
              <a:t>Retention Trends</a:t>
            </a:r>
          </a:p>
          <a:p>
            <a:pPr lvl="2"/>
            <a:r>
              <a:rPr lang="en-US" dirty="0" smtClean="0"/>
              <a:t>Developmental Education Need</a:t>
            </a:r>
          </a:p>
          <a:p>
            <a:pPr lvl="2"/>
            <a:r>
              <a:rPr lang="en-US" dirty="0" smtClean="0"/>
              <a:t>Demographics</a:t>
            </a:r>
          </a:p>
          <a:p>
            <a:pPr lvl="2"/>
            <a:r>
              <a:rPr lang="en-US" dirty="0" smtClean="0"/>
              <a:t>Financial Aid </a:t>
            </a:r>
          </a:p>
          <a:p>
            <a:pPr lvl="2"/>
            <a:r>
              <a:rPr lang="en-US" dirty="0" smtClean="0"/>
              <a:t>Veteran Information</a:t>
            </a:r>
          </a:p>
          <a:p>
            <a:pPr lvl="2"/>
            <a:r>
              <a:rPr lang="en-US" sz="1600" dirty="0" smtClean="0"/>
              <a:t>Graduation </a:t>
            </a:r>
            <a:r>
              <a:rPr lang="en-US" sz="1600" dirty="0"/>
              <a:t>Rates</a:t>
            </a:r>
          </a:p>
          <a:p>
            <a:pPr lvl="2"/>
            <a:r>
              <a:rPr lang="en-US" sz="1600" dirty="0"/>
              <a:t>Dual Credit</a:t>
            </a:r>
          </a:p>
          <a:p>
            <a:pPr lvl="2"/>
            <a:endParaRPr lang="en-US" dirty="0" smtClean="0"/>
          </a:p>
        </p:txBody>
      </p:sp>
      <p:sp>
        <p:nvSpPr>
          <p:cNvPr id="4" name="Content Placeholder 3"/>
          <p:cNvSpPr>
            <a:spLocks noGrp="1"/>
          </p:cNvSpPr>
          <p:nvPr>
            <p:ph sz="half" idx="2"/>
          </p:nvPr>
        </p:nvSpPr>
        <p:spPr>
          <a:xfrm>
            <a:off x="5734815" y="3400192"/>
            <a:ext cx="4875211" cy="2774576"/>
          </a:xfrm>
        </p:spPr>
        <p:txBody>
          <a:bodyPr>
            <a:normAutofit fontScale="92500" lnSpcReduction="10000"/>
          </a:bodyPr>
          <a:lstStyle/>
          <a:p>
            <a:pPr lvl="1"/>
            <a:r>
              <a:rPr lang="en-US" sz="1800" dirty="0" smtClean="0"/>
              <a:t>Employee Numbers</a:t>
            </a:r>
          </a:p>
          <a:p>
            <a:pPr lvl="1"/>
            <a:r>
              <a:rPr lang="en-US" sz="1800" dirty="0" smtClean="0"/>
              <a:t>Cost of Attendance Comparison</a:t>
            </a:r>
          </a:p>
          <a:p>
            <a:pPr lvl="1"/>
            <a:r>
              <a:rPr lang="en-US" sz="1800" dirty="0" smtClean="0"/>
              <a:t>Taxes, Revenue/Expenses</a:t>
            </a:r>
          </a:p>
          <a:p>
            <a:pPr lvl="1"/>
            <a:r>
              <a:rPr lang="en-US" sz="1800" dirty="0" smtClean="0"/>
              <a:t>Licensure and Placement Rates (LBB)</a:t>
            </a:r>
          </a:p>
          <a:p>
            <a:pPr lvl="1"/>
            <a:r>
              <a:rPr lang="en-US" sz="1800" dirty="0" smtClean="0"/>
              <a:t>University Center Enrollment</a:t>
            </a:r>
          </a:p>
          <a:p>
            <a:pPr lvl="1"/>
            <a:r>
              <a:rPr lang="en-US" sz="1800" dirty="0" smtClean="0"/>
              <a:t>University Center</a:t>
            </a:r>
          </a:p>
          <a:p>
            <a:pPr lvl="1"/>
            <a:r>
              <a:rPr lang="en-US" sz="1800" dirty="0" smtClean="0"/>
              <a:t>Glossary of Terms </a:t>
            </a:r>
            <a:endParaRPr lang="en-US" sz="1800" dirty="0"/>
          </a:p>
        </p:txBody>
      </p:sp>
    </p:spTree>
    <p:extLst>
      <p:ext uri="{BB962C8B-B14F-4D97-AF65-F5344CB8AC3E}">
        <p14:creationId xmlns:p14="http://schemas.microsoft.com/office/powerpoint/2010/main" val="16009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Every step is completed in Enterprise Guide</a:t>
            </a:r>
          </a:p>
          <a:p>
            <a:pPr lvl="1"/>
            <a:r>
              <a:rPr lang="en-US" dirty="0" smtClean="0"/>
              <a:t>Importing</a:t>
            </a:r>
          </a:p>
          <a:p>
            <a:pPr lvl="1"/>
            <a:r>
              <a:rPr lang="en-US" dirty="0" smtClean="0"/>
              <a:t>Compiling</a:t>
            </a:r>
          </a:p>
          <a:p>
            <a:pPr lvl="1"/>
            <a:r>
              <a:rPr lang="en-US" dirty="0" smtClean="0"/>
              <a:t>Exporting</a:t>
            </a:r>
            <a:endParaRPr lang="en-US" dirty="0"/>
          </a:p>
        </p:txBody>
      </p:sp>
      <p:sp>
        <p:nvSpPr>
          <p:cNvPr id="5" name="Title 4"/>
          <p:cNvSpPr>
            <a:spLocks noGrp="1"/>
          </p:cNvSpPr>
          <p:nvPr>
            <p:ph type="title"/>
          </p:nvPr>
        </p:nvSpPr>
        <p:spPr>
          <a:xfrm>
            <a:off x="1141413" y="618518"/>
            <a:ext cx="9905998" cy="747945"/>
          </a:xfrm>
        </p:spPr>
        <p:txBody>
          <a:bodyPr/>
          <a:lstStyle/>
          <a:p>
            <a:r>
              <a:rPr lang="en-US" dirty="0" smtClean="0"/>
              <a:t>Pocket Facts Program</a:t>
            </a:r>
            <a:endParaRPr lang="en-US" dirty="0"/>
          </a:p>
        </p:txBody>
      </p:sp>
      <p:pic>
        <p:nvPicPr>
          <p:cNvPr id="7" name="Picture 6"/>
          <p:cNvPicPr>
            <a:picLocks noChangeAspect="1"/>
          </p:cNvPicPr>
          <p:nvPr/>
        </p:nvPicPr>
        <p:blipFill>
          <a:blip r:embed="rId2"/>
          <a:stretch>
            <a:fillRect/>
          </a:stretch>
        </p:blipFill>
        <p:spPr>
          <a:xfrm>
            <a:off x="8096624" y="1559102"/>
            <a:ext cx="3050837" cy="4630519"/>
          </a:xfrm>
          <a:prstGeom prst="rect">
            <a:avLst/>
          </a:prstGeom>
        </p:spPr>
      </p:pic>
      <p:sp>
        <p:nvSpPr>
          <p:cNvPr id="9" name="Rounded Rectangle 8"/>
          <p:cNvSpPr/>
          <p:nvPr/>
        </p:nvSpPr>
        <p:spPr>
          <a:xfrm>
            <a:off x="8743308" y="1938695"/>
            <a:ext cx="1037690" cy="236305"/>
          </a:xfrm>
          <a:prstGeom prst="roundRect">
            <a:avLst/>
          </a:pr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723639" y="2175000"/>
            <a:ext cx="2098690" cy="3616201"/>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743307" y="5801735"/>
            <a:ext cx="1639183" cy="225771"/>
          </a:xfrm>
          <a:prstGeom prst="roundRect">
            <a:avLst/>
          </a:prstGeom>
          <a:solidFill>
            <a:schemeClr val="accent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963119" y="3889094"/>
            <a:ext cx="5648446" cy="2002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09418" y="3437681"/>
            <a:ext cx="5614171" cy="231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flipV="1">
            <a:off x="2963119" y="2056848"/>
            <a:ext cx="5660470" cy="94922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6005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89053" y="236678"/>
            <a:ext cx="6096000" cy="2495550"/>
          </a:xfrm>
          <a:prstGeom prst="rect">
            <a:avLst/>
          </a:prstGeom>
        </p:spPr>
      </p:pic>
      <p:pic>
        <p:nvPicPr>
          <p:cNvPr id="6" name="Picture 5"/>
          <p:cNvPicPr>
            <a:picLocks noChangeAspect="1"/>
          </p:cNvPicPr>
          <p:nvPr/>
        </p:nvPicPr>
        <p:blipFill>
          <a:blip r:embed="rId4"/>
          <a:stretch>
            <a:fillRect/>
          </a:stretch>
        </p:blipFill>
        <p:spPr>
          <a:xfrm>
            <a:off x="189053" y="2884627"/>
            <a:ext cx="8162925" cy="2409825"/>
          </a:xfrm>
          <a:prstGeom prst="rect">
            <a:avLst/>
          </a:prstGeom>
        </p:spPr>
      </p:pic>
      <p:pic>
        <p:nvPicPr>
          <p:cNvPr id="7" name="Picture 6"/>
          <p:cNvPicPr>
            <a:picLocks noChangeAspect="1"/>
          </p:cNvPicPr>
          <p:nvPr/>
        </p:nvPicPr>
        <p:blipFill>
          <a:blip r:embed="rId5"/>
          <a:stretch>
            <a:fillRect/>
          </a:stretch>
        </p:blipFill>
        <p:spPr>
          <a:xfrm>
            <a:off x="6503845" y="3049085"/>
            <a:ext cx="5495925" cy="3676650"/>
          </a:xfrm>
          <a:prstGeom prst="rect">
            <a:avLst/>
          </a:prstGeom>
        </p:spPr>
      </p:pic>
    </p:spTree>
    <p:extLst>
      <p:ext uri="{BB962C8B-B14F-4D97-AF65-F5344CB8AC3E}">
        <p14:creationId xmlns:p14="http://schemas.microsoft.com/office/powerpoint/2010/main" val="21711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06295" y="200516"/>
            <a:ext cx="8515350" cy="2314575"/>
          </a:xfrm>
          <a:prstGeom prst="rect">
            <a:avLst/>
          </a:prstGeom>
        </p:spPr>
      </p:pic>
      <p:pic>
        <p:nvPicPr>
          <p:cNvPr id="5" name="Picture 4"/>
          <p:cNvPicPr>
            <a:picLocks noChangeAspect="1"/>
          </p:cNvPicPr>
          <p:nvPr/>
        </p:nvPicPr>
        <p:blipFill>
          <a:blip r:embed="rId4"/>
          <a:stretch>
            <a:fillRect/>
          </a:stretch>
        </p:blipFill>
        <p:spPr>
          <a:xfrm>
            <a:off x="3939251" y="2097088"/>
            <a:ext cx="7924800" cy="4600575"/>
          </a:xfrm>
          <a:prstGeom prst="rect">
            <a:avLst/>
          </a:prstGeom>
        </p:spPr>
      </p:pic>
    </p:spTree>
    <p:extLst>
      <p:ext uri="{BB962C8B-B14F-4D97-AF65-F5344CB8AC3E}">
        <p14:creationId xmlns:p14="http://schemas.microsoft.com/office/powerpoint/2010/main" val="40729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95932"/>
          </a:xfrm>
        </p:spPr>
        <p:txBody>
          <a:bodyPr/>
          <a:lstStyle/>
          <a:p>
            <a:r>
              <a:rPr lang="en-US" dirty="0" smtClean="0"/>
              <a:t>Session Description</a:t>
            </a:r>
            <a:endParaRPr lang="en-US" dirty="0"/>
          </a:p>
        </p:txBody>
      </p:sp>
      <p:sp>
        <p:nvSpPr>
          <p:cNvPr id="3" name="Content Placeholder 2"/>
          <p:cNvSpPr>
            <a:spLocks noGrp="1"/>
          </p:cNvSpPr>
          <p:nvPr>
            <p:ph idx="1"/>
          </p:nvPr>
        </p:nvSpPr>
        <p:spPr>
          <a:xfrm>
            <a:off x="1141412" y="1647825"/>
            <a:ext cx="9905999" cy="4143376"/>
          </a:xfrm>
        </p:spPr>
        <p:txBody>
          <a:bodyPr/>
          <a:lstStyle/>
          <a:p>
            <a:pPr marL="0" indent="0">
              <a:buNone/>
            </a:pPr>
            <a:r>
              <a:rPr lang="en-US" dirty="0"/>
              <a:t>Do you ever get a request for data and end up doing part of the work manually? Do you find yourself copying and pasting tables from the Enterprise Guide (EG) results window into excel or word?  Stop the nonsense!! Come by to see how to create and export </a:t>
            </a:r>
            <a:r>
              <a:rPr lang="en-US" dirty="0" err="1"/>
              <a:t>SASsy</a:t>
            </a:r>
            <a:r>
              <a:rPr lang="en-US" dirty="0"/>
              <a:t> reports using EG. Not only will it make your office more </a:t>
            </a:r>
            <a:r>
              <a:rPr lang="en-US" dirty="0" smtClean="0"/>
              <a:t>efficient</a:t>
            </a:r>
            <a:r>
              <a:rPr lang="en-US" dirty="0"/>
              <a:t>, but it makes you look like you worked your SAS off!</a:t>
            </a:r>
          </a:p>
        </p:txBody>
      </p:sp>
    </p:spTree>
    <p:extLst>
      <p:ext uri="{BB962C8B-B14F-4D97-AF65-F5344CB8AC3E}">
        <p14:creationId xmlns:p14="http://schemas.microsoft.com/office/powerpoint/2010/main" val="84167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11979" y="168072"/>
            <a:ext cx="10964863" cy="6525049"/>
          </a:xfrm>
          <a:prstGeom prst="rect">
            <a:avLst/>
          </a:prstGeom>
        </p:spPr>
      </p:pic>
    </p:spTree>
    <p:extLst>
      <p:ext uri="{BB962C8B-B14F-4D97-AF65-F5344CB8AC3E}">
        <p14:creationId xmlns:p14="http://schemas.microsoft.com/office/powerpoint/2010/main" val="23518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1601500" y="308225"/>
            <a:ext cx="4109469" cy="6316841"/>
          </a:xfrm>
          <a:prstGeom prst="rect">
            <a:avLst/>
          </a:prstGeom>
        </p:spPr>
      </p:pic>
      <p:pic>
        <p:nvPicPr>
          <p:cNvPr id="6" name="Picture 5"/>
          <p:cNvPicPr>
            <a:picLocks noChangeAspect="1"/>
          </p:cNvPicPr>
          <p:nvPr/>
        </p:nvPicPr>
        <p:blipFill>
          <a:blip r:embed="rId4"/>
          <a:stretch>
            <a:fillRect/>
          </a:stretch>
        </p:blipFill>
        <p:spPr>
          <a:xfrm>
            <a:off x="6298215" y="308225"/>
            <a:ext cx="4287965" cy="6239482"/>
          </a:xfrm>
          <a:prstGeom prst="rect">
            <a:avLst/>
          </a:prstGeom>
        </p:spPr>
      </p:pic>
    </p:spTree>
    <p:extLst>
      <p:ext uri="{BB962C8B-B14F-4D97-AF65-F5344CB8AC3E}">
        <p14:creationId xmlns:p14="http://schemas.microsoft.com/office/powerpoint/2010/main" val="8691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8" name="Picture 7"/>
          <p:cNvPicPr>
            <a:picLocks noChangeAspect="1"/>
          </p:cNvPicPr>
          <p:nvPr/>
        </p:nvPicPr>
        <p:blipFill>
          <a:blip r:embed="rId3"/>
          <a:stretch>
            <a:fillRect/>
          </a:stretch>
        </p:blipFill>
        <p:spPr>
          <a:xfrm>
            <a:off x="1651094" y="83741"/>
            <a:ext cx="4010279" cy="6765808"/>
          </a:xfrm>
          <a:prstGeom prst="rect">
            <a:avLst/>
          </a:prstGeom>
        </p:spPr>
      </p:pic>
      <p:pic>
        <p:nvPicPr>
          <p:cNvPr id="9" name="Picture 8"/>
          <p:cNvPicPr>
            <a:picLocks noChangeAspect="1"/>
          </p:cNvPicPr>
          <p:nvPr/>
        </p:nvPicPr>
        <p:blipFill>
          <a:blip r:embed="rId4"/>
          <a:stretch>
            <a:fillRect/>
          </a:stretch>
        </p:blipFill>
        <p:spPr>
          <a:xfrm>
            <a:off x="6526109" y="83740"/>
            <a:ext cx="4196929" cy="6755391"/>
          </a:xfrm>
          <a:prstGeom prst="rect">
            <a:avLst/>
          </a:prstGeom>
        </p:spPr>
      </p:pic>
    </p:spTree>
    <p:extLst>
      <p:ext uri="{BB962C8B-B14F-4D97-AF65-F5344CB8AC3E}">
        <p14:creationId xmlns:p14="http://schemas.microsoft.com/office/powerpoint/2010/main" val="218641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03565"/>
          </a:xfrm>
        </p:spPr>
        <p:txBody>
          <a:bodyPr/>
          <a:lstStyle/>
          <a:p>
            <a:r>
              <a:rPr lang="en-US" dirty="0" smtClean="0"/>
              <a:t>Prompt driven programs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720" y="1622083"/>
            <a:ext cx="6923488" cy="5017586"/>
          </a:xfrm>
        </p:spPr>
      </p:pic>
    </p:spTree>
    <p:extLst>
      <p:ext uri="{BB962C8B-B14F-4D97-AF65-F5344CB8AC3E}">
        <p14:creationId xmlns:p14="http://schemas.microsoft.com/office/powerpoint/2010/main" val="167731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59073"/>
          </a:xfrm>
        </p:spPr>
        <p:txBody>
          <a:bodyPr/>
          <a:lstStyle/>
          <a:p>
            <a:r>
              <a:rPr lang="en-US" dirty="0" smtClean="0"/>
              <a:t>Setting up a prompt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2166" y="1637881"/>
            <a:ext cx="6440820" cy="4338376"/>
          </a:xfrm>
        </p:spPr>
      </p:pic>
    </p:spTree>
    <p:extLst>
      <p:ext uri="{BB962C8B-B14F-4D97-AF65-F5344CB8AC3E}">
        <p14:creationId xmlns:p14="http://schemas.microsoft.com/office/powerpoint/2010/main" val="198674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139944"/>
          </a:xfrm>
        </p:spPr>
        <p:txBody>
          <a:bodyPr/>
          <a:lstStyle/>
          <a:p>
            <a:r>
              <a:rPr lang="en-US" dirty="0" smtClean="0"/>
              <a:t>Setting up the details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0539" y="351164"/>
            <a:ext cx="4632116" cy="633352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84" y="2579410"/>
            <a:ext cx="5532312" cy="1877034"/>
          </a:xfrm>
          <a:prstGeom prst="rect">
            <a:avLst/>
          </a:prstGeom>
        </p:spPr>
      </p:pic>
    </p:spTree>
    <p:extLst>
      <p:ext uri="{BB962C8B-B14F-4D97-AF65-F5344CB8AC3E}">
        <p14:creationId xmlns:p14="http://schemas.microsoft.com/office/powerpoint/2010/main" val="166340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Reports to excel &amp; pdf</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835559"/>
            <a:ext cx="9906000" cy="2369569"/>
          </a:xfrm>
        </p:spPr>
      </p:pic>
    </p:spTree>
    <p:extLst>
      <p:ext uri="{BB962C8B-B14F-4D97-AF65-F5344CB8AC3E}">
        <p14:creationId xmlns:p14="http://schemas.microsoft.com/office/powerpoint/2010/main" val="152268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Reports to excel &amp; </a:t>
            </a:r>
            <a:r>
              <a:rPr lang="en-US" dirty="0" smtClean="0"/>
              <a:t>pdf</a:t>
            </a:r>
            <a:br>
              <a:rPr lang="en-US" dirty="0" smtClean="0"/>
            </a:br>
            <a:r>
              <a:rPr lang="en-US" sz="2000" dirty="0" smtClean="0"/>
              <a:t>by daypart</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833997"/>
            <a:ext cx="9906000" cy="2372694"/>
          </a:xfrm>
        </p:spPr>
      </p:pic>
    </p:spTree>
    <p:extLst>
      <p:ext uri="{BB962C8B-B14F-4D97-AF65-F5344CB8AC3E}">
        <p14:creationId xmlns:p14="http://schemas.microsoft.com/office/powerpoint/2010/main" val="82100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group by daypart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677" y="1886072"/>
            <a:ext cx="3787176" cy="354171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8475" y="2300144"/>
            <a:ext cx="7954485" cy="2924583"/>
          </a:xfrm>
          <a:prstGeom prst="rect">
            <a:avLst/>
          </a:prstGeom>
        </p:spPr>
      </p:pic>
    </p:spTree>
    <p:extLst>
      <p:ext uri="{BB962C8B-B14F-4D97-AF65-F5344CB8AC3E}">
        <p14:creationId xmlns:p14="http://schemas.microsoft.com/office/powerpoint/2010/main" val="334052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Dayparts in PDF</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5029" y="1976494"/>
            <a:ext cx="9606224" cy="4472396"/>
          </a:xfrm>
        </p:spPr>
      </p:pic>
    </p:spTree>
    <p:extLst>
      <p:ext uri="{BB962C8B-B14F-4D97-AF65-F5344CB8AC3E}">
        <p14:creationId xmlns:p14="http://schemas.microsoft.com/office/powerpoint/2010/main" val="368988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62607"/>
          </a:xfrm>
        </p:spPr>
        <p:txBody>
          <a:bodyPr/>
          <a:lstStyle/>
          <a:p>
            <a:r>
              <a:rPr lang="en-US" dirty="0" smtClean="0"/>
              <a:t>Ground Rules…</a:t>
            </a:r>
            <a:endParaRPr lang="en-US" dirty="0"/>
          </a:p>
        </p:txBody>
      </p:sp>
      <p:sp>
        <p:nvSpPr>
          <p:cNvPr id="3" name="Content Placeholder 2"/>
          <p:cNvSpPr>
            <a:spLocks noGrp="1"/>
          </p:cNvSpPr>
          <p:nvPr>
            <p:ph idx="1"/>
          </p:nvPr>
        </p:nvSpPr>
        <p:spPr>
          <a:xfrm>
            <a:off x="1141413" y="1645368"/>
            <a:ext cx="9905999" cy="4048126"/>
          </a:xfrm>
        </p:spPr>
        <p:txBody>
          <a:bodyPr>
            <a:normAutofit/>
          </a:bodyPr>
          <a:lstStyle/>
          <a:p>
            <a:r>
              <a:rPr lang="en-US" sz="2800" dirty="0" smtClean="0"/>
              <a:t>Let’s set some ground rules for this presentation…</a:t>
            </a:r>
          </a:p>
          <a:p>
            <a:pPr lvl="1"/>
            <a:r>
              <a:rPr lang="en-US" sz="2400" dirty="0" smtClean="0"/>
              <a:t>Stop us and ask questions while we are presenting</a:t>
            </a:r>
          </a:p>
          <a:p>
            <a:pPr lvl="1"/>
            <a:r>
              <a:rPr lang="en-US" sz="2400" dirty="0" smtClean="0"/>
              <a:t>Share if you have a different way of doing something than we present</a:t>
            </a:r>
            <a:br>
              <a:rPr lang="en-US" sz="2400" dirty="0" smtClean="0"/>
            </a:br>
            <a:r>
              <a:rPr lang="en-US" sz="2400" dirty="0" smtClean="0"/>
              <a:t/>
            </a:r>
            <a:br>
              <a:rPr lang="en-US" sz="2400" dirty="0" smtClean="0"/>
            </a:br>
            <a:endParaRPr lang="en-US" sz="2400" dirty="0" smtClean="0"/>
          </a:p>
          <a:p>
            <a:pPr marL="0" indent="0" algn="ctr">
              <a:buNone/>
            </a:pPr>
            <a:r>
              <a:rPr lang="en-US" sz="3200" dirty="0" smtClean="0">
                <a:solidFill>
                  <a:srgbClr val="FFFF00"/>
                </a:solidFill>
              </a:rPr>
              <a:t>We are all here to learn, I am just here to start the conversation!</a:t>
            </a:r>
            <a:endParaRPr lang="en-US" sz="3200"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275" y="419590"/>
            <a:ext cx="2057400" cy="1876425"/>
          </a:xfrm>
          <a:prstGeom prst="rect">
            <a:avLst/>
          </a:prstGeom>
        </p:spPr>
      </p:pic>
    </p:spTree>
    <p:extLst>
      <p:ext uri="{BB962C8B-B14F-4D97-AF65-F5344CB8AC3E}">
        <p14:creationId xmlns:p14="http://schemas.microsoft.com/office/powerpoint/2010/main" val="216961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Dayparts in pdf – part 2</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8171" y="2097088"/>
            <a:ext cx="8541100" cy="4567064"/>
          </a:xfrm>
        </p:spPr>
      </p:pic>
    </p:spTree>
    <p:extLst>
      <p:ext uri="{BB962C8B-B14F-4D97-AF65-F5344CB8AC3E}">
        <p14:creationId xmlns:p14="http://schemas.microsoft.com/office/powerpoint/2010/main" val="183633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Dayparts in Excel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664" y="1617232"/>
            <a:ext cx="11071250" cy="479445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391" y="6444344"/>
            <a:ext cx="5906324" cy="304843"/>
          </a:xfrm>
          <a:prstGeom prst="rect">
            <a:avLst/>
          </a:prstGeom>
        </p:spPr>
      </p:pic>
    </p:spTree>
    <p:extLst>
      <p:ext uri="{BB962C8B-B14F-4D97-AF65-F5344CB8AC3E}">
        <p14:creationId xmlns:p14="http://schemas.microsoft.com/office/powerpoint/2010/main" val="30327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ODS Excel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63" y="2885883"/>
            <a:ext cx="12126700" cy="2268922"/>
          </a:xfrm>
        </p:spPr>
      </p:pic>
      <p:sp>
        <p:nvSpPr>
          <p:cNvPr id="5" name="Oval 4"/>
          <p:cNvSpPr/>
          <p:nvPr/>
        </p:nvSpPr>
        <p:spPr>
          <a:xfrm>
            <a:off x="11344589" y="2885883"/>
            <a:ext cx="622998" cy="590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83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Dayparts in Excel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1718" y="1991580"/>
            <a:ext cx="8164326" cy="4680526"/>
          </a:xfrm>
        </p:spPr>
      </p:pic>
    </p:spTree>
    <p:extLst>
      <p:ext uri="{BB962C8B-B14F-4D97-AF65-F5344CB8AC3E}">
        <p14:creationId xmlns:p14="http://schemas.microsoft.com/office/powerpoint/2010/main" val="28130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ODS statements - Excel</a:t>
            </a:r>
            <a:endParaRPr lang="en-US" dirty="0"/>
          </a:p>
        </p:txBody>
      </p:sp>
      <p:sp>
        <p:nvSpPr>
          <p:cNvPr id="3" name="Content Placeholder 2"/>
          <p:cNvSpPr>
            <a:spLocks noGrp="1"/>
          </p:cNvSpPr>
          <p:nvPr>
            <p:ph idx="1"/>
          </p:nvPr>
        </p:nvSpPr>
        <p:spPr/>
        <p:txBody>
          <a:bodyPr>
            <a:normAutofit/>
          </a:bodyPr>
          <a:lstStyle/>
          <a:p>
            <a:r>
              <a:rPr lang="en-US" sz="3200" dirty="0" err="1"/>
              <a:t>ods</a:t>
            </a:r>
            <a:r>
              <a:rPr lang="en-US" sz="3200" dirty="0"/>
              <a:t> </a:t>
            </a:r>
            <a:r>
              <a:rPr lang="en-US" sz="3200" dirty="0" err="1" smtClean="0"/>
              <a:t>tagests.ExcelXP</a:t>
            </a:r>
            <a:r>
              <a:rPr lang="en-US" sz="3200" dirty="0" smtClean="0"/>
              <a:t> file </a:t>
            </a:r>
            <a:r>
              <a:rPr lang="en-US" sz="3200" dirty="0"/>
              <a:t>= “\\</a:t>
            </a:r>
            <a:r>
              <a:rPr lang="en-US" sz="3200" dirty="0" smtClean="0"/>
              <a:t>path\filename.xml”</a:t>
            </a:r>
            <a:r>
              <a:rPr lang="en-US" sz="3200" dirty="0"/>
              <a:t/>
            </a:r>
            <a:br>
              <a:rPr lang="en-US" sz="3200" dirty="0"/>
            </a:br>
            <a:r>
              <a:rPr lang="en-US" sz="3200" dirty="0" smtClean="0"/>
              <a:t>options (orientation = ‘Landscape’);</a:t>
            </a:r>
            <a:r>
              <a:rPr lang="en-US" sz="3200" dirty="0"/>
              <a:t/>
            </a:r>
            <a:br>
              <a:rPr lang="en-US" sz="3200" dirty="0"/>
            </a:br>
            <a:endParaRPr lang="en-US" sz="3200" dirty="0"/>
          </a:p>
          <a:p>
            <a:r>
              <a:rPr lang="en-US" sz="3200" dirty="0" err="1"/>
              <a:t>ods</a:t>
            </a:r>
            <a:r>
              <a:rPr lang="en-US" sz="3200" dirty="0"/>
              <a:t> </a:t>
            </a:r>
            <a:r>
              <a:rPr lang="en-US" sz="3200" dirty="0" err="1" smtClean="0"/>
              <a:t>tagsets.ExcelXP</a:t>
            </a:r>
            <a:r>
              <a:rPr lang="en-US" sz="3200" dirty="0" smtClean="0"/>
              <a:t> close</a:t>
            </a:r>
            <a:r>
              <a:rPr lang="en-US" sz="3200" dirty="0"/>
              <a:t>;</a:t>
            </a:r>
          </a:p>
          <a:p>
            <a:endParaRPr lang="en-US" sz="3200" dirty="0" smtClean="0"/>
          </a:p>
        </p:txBody>
      </p:sp>
    </p:spTree>
    <p:extLst>
      <p:ext uri="{BB962C8B-B14F-4D97-AF65-F5344CB8AC3E}">
        <p14:creationId xmlns:p14="http://schemas.microsoft.com/office/powerpoint/2010/main" val="58373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 conversion to XLS(x)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6149" y="1573476"/>
            <a:ext cx="5476528" cy="4893736"/>
          </a:xfrm>
        </p:spPr>
      </p:pic>
    </p:spTree>
    <p:extLst>
      <p:ext uri="{BB962C8B-B14F-4D97-AF65-F5344CB8AC3E}">
        <p14:creationId xmlns:p14="http://schemas.microsoft.com/office/powerpoint/2010/main" val="410375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run…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119" y="2966269"/>
            <a:ext cx="11556588" cy="2108150"/>
          </a:xfrm>
        </p:spPr>
      </p:pic>
    </p:spTree>
    <p:extLst>
      <p:ext uri="{BB962C8B-B14F-4D97-AF65-F5344CB8AC3E}">
        <p14:creationId xmlns:p14="http://schemas.microsoft.com/office/powerpoint/2010/main" val="36507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ODS statements - PDF</a:t>
            </a:r>
            <a:endParaRPr lang="en-US" dirty="0"/>
          </a:p>
        </p:txBody>
      </p:sp>
      <p:sp>
        <p:nvSpPr>
          <p:cNvPr id="3" name="Content Placeholder 2"/>
          <p:cNvSpPr>
            <a:spLocks noGrp="1"/>
          </p:cNvSpPr>
          <p:nvPr>
            <p:ph idx="1"/>
          </p:nvPr>
        </p:nvSpPr>
        <p:spPr/>
        <p:txBody>
          <a:bodyPr>
            <a:normAutofit lnSpcReduction="10000"/>
          </a:bodyPr>
          <a:lstStyle/>
          <a:p>
            <a:r>
              <a:rPr lang="en-US" sz="3200" dirty="0" err="1" smtClean="0"/>
              <a:t>ods</a:t>
            </a:r>
            <a:r>
              <a:rPr lang="en-US" sz="3200" dirty="0" smtClean="0"/>
              <a:t> </a:t>
            </a:r>
            <a:r>
              <a:rPr lang="en-US" sz="3200" dirty="0" err="1" smtClean="0"/>
              <a:t>pfd</a:t>
            </a:r>
            <a:r>
              <a:rPr lang="en-US" sz="3200" dirty="0" smtClean="0"/>
              <a:t> file = “\\path\filename.pdf”</a:t>
            </a:r>
            <a:br>
              <a:rPr lang="en-US" sz="3200" dirty="0" smtClean="0"/>
            </a:br>
            <a:r>
              <a:rPr lang="en-US" sz="3200" dirty="0" err="1" smtClean="0"/>
              <a:t>notoc</a:t>
            </a:r>
            <a:r>
              <a:rPr lang="en-US" sz="3200" dirty="0" smtClean="0"/>
              <a:t/>
            </a:r>
            <a:br>
              <a:rPr lang="en-US" sz="3200" dirty="0" smtClean="0"/>
            </a:br>
            <a:r>
              <a:rPr lang="en-US" sz="3200" dirty="0" smtClean="0"/>
              <a:t>style=minimal;</a:t>
            </a:r>
            <a:br>
              <a:rPr lang="en-US" sz="3200" dirty="0" smtClean="0"/>
            </a:br>
            <a:r>
              <a:rPr lang="en-US" sz="3200" dirty="0" smtClean="0"/>
              <a:t>options </a:t>
            </a:r>
            <a:r>
              <a:rPr lang="en-US" sz="3200" dirty="0" err="1" smtClean="0"/>
              <a:t>nonumber</a:t>
            </a:r>
            <a:r>
              <a:rPr lang="en-US" sz="3200" dirty="0" smtClean="0"/>
              <a:t> </a:t>
            </a:r>
            <a:r>
              <a:rPr lang="en-US" sz="3200" dirty="0" err="1" smtClean="0"/>
              <a:t>nodate</a:t>
            </a:r>
            <a:r>
              <a:rPr lang="en-US" sz="3200" dirty="0" smtClean="0"/>
              <a:t>;</a:t>
            </a:r>
            <a:br>
              <a:rPr lang="en-US" sz="3200" dirty="0" smtClean="0"/>
            </a:br>
            <a:endParaRPr lang="en-US" sz="3200" dirty="0" smtClean="0"/>
          </a:p>
          <a:p>
            <a:r>
              <a:rPr lang="en-US" sz="3200" dirty="0" err="1" smtClean="0"/>
              <a:t>ods</a:t>
            </a:r>
            <a:r>
              <a:rPr lang="en-US" sz="3200" dirty="0" smtClean="0"/>
              <a:t> pdf close;</a:t>
            </a:r>
          </a:p>
        </p:txBody>
      </p:sp>
    </p:spTree>
    <p:extLst>
      <p:ext uri="{BB962C8B-B14F-4D97-AF65-F5344CB8AC3E}">
        <p14:creationId xmlns:p14="http://schemas.microsoft.com/office/powerpoint/2010/main" val="266970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ODS statements - RTF</a:t>
            </a:r>
            <a:endParaRPr lang="en-US" dirty="0"/>
          </a:p>
        </p:txBody>
      </p:sp>
      <p:sp>
        <p:nvSpPr>
          <p:cNvPr id="3" name="Content Placeholder 2"/>
          <p:cNvSpPr>
            <a:spLocks noGrp="1"/>
          </p:cNvSpPr>
          <p:nvPr>
            <p:ph idx="1"/>
          </p:nvPr>
        </p:nvSpPr>
        <p:spPr/>
        <p:txBody>
          <a:bodyPr>
            <a:normAutofit/>
          </a:bodyPr>
          <a:lstStyle/>
          <a:p>
            <a:r>
              <a:rPr lang="en-US" sz="3200" dirty="0" err="1" smtClean="0"/>
              <a:t>ods</a:t>
            </a:r>
            <a:r>
              <a:rPr lang="en-US" sz="3200" dirty="0" smtClean="0"/>
              <a:t> rtf file = “\\path\filename.rtf”</a:t>
            </a:r>
            <a:br>
              <a:rPr lang="en-US" sz="3200" dirty="0" smtClean="0"/>
            </a:br>
            <a:r>
              <a:rPr lang="en-US" sz="3200" dirty="0" smtClean="0"/>
              <a:t>style=minimal;</a:t>
            </a:r>
            <a:br>
              <a:rPr lang="en-US" sz="3200" dirty="0" smtClean="0"/>
            </a:br>
            <a:endParaRPr lang="en-US" sz="3200" dirty="0" smtClean="0"/>
          </a:p>
          <a:p>
            <a:r>
              <a:rPr lang="en-US" sz="3200" dirty="0" err="1" smtClean="0"/>
              <a:t>ods</a:t>
            </a:r>
            <a:r>
              <a:rPr lang="en-US" sz="3200" dirty="0" smtClean="0"/>
              <a:t> rtf close;</a:t>
            </a:r>
          </a:p>
        </p:txBody>
      </p:sp>
    </p:spTree>
    <p:extLst>
      <p:ext uri="{BB962C8B-B14F-4D97-AF65-F5344CB8AC3E}">
        <p14:creationId xmlns:p14="http://schemas.microsoft.com/office/powerpoint/2010/main" val="253878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085" y="1357803"/>
            <a:ext cx="5910943" cy="4433208"/>
          </a:xfrm>
        </p:spPr>
      </p:pic>
      <p:pic>
        <p:nvPicPr>
          <p:cNvPr id="1028" name="Picture 4" descr="Image result for far side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014" y="831207"/>
            <a:ext cx="427672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24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1141412" y="2249486"/>
            <a:ext cx="9905999" cy="4360863"/>
          </a:xfrm>
        </p:spPr>
        <p:txBody>
          <a:bodyPr>
            <a:normAutofit/>
          </a:bodyPr>
          <a:lstStyle/>
          <a:p>
            <a:r>
              <a:rPr lang="en-US" dirty="0" smtClean="0"/>
              <a:t>How many of you handle reports that you compile in one program and manually enter or copy/paste to another document?</a:t>
            </a:r>
          </a:p>
          <a:p>
            <a:r>
              <a:rPr lang="en-US" dirty="0" smtClean="0"/>
              <a:t>Typical request steps:</a:t>
            </a:r>
          </a:p>
          <a:p>
            <a:pPr lvl="1"/>
            <a:r>
              <a:rPr lang="en-US" dirty="0" smtClean="0"/>
              <a:t>Program in SAS and copy/paste the results to word</a:t>
            </a:r>
          </a:p>
          <a:p>
            <a:pPr lvl="2"/>
            <a:r>
              <a:rPr lang="en-US" dirty="0" smtClean="0"/>
              <a:t>You spot an error…</a:t>
            </a:r>
          </a:p>
          <a:p>
            <a:pPr lvl="3"/>
            <a:r>
              <a:rPr lang="en-US" dirty="0" smtClean="0"/>
              <a:t>Modify program </a:t>
            </a:r>
            <a:r>
              <a:rPr lang="en-US" dirty="0"/>
              <a:t>in SAS and copy/paste the results to word</a:t>
            </a:r>
          </a:p>
          <a:p>
            <a:pPr lvl="4"/>
            <a:r>
              <a:rPr lang="en-US" dirty="0" smtClean="0"/>
              <a:t>Crap…another error…</a:t>
            </a:r>
          </a:p>
          <a:p>
            <a:pPr lvl="5"/>
            <a:r>
              <a:rPr lang="en-US" dirty="0"/>
              <a:t>Modify program in SAS and copy/paste the results to word</a:t>
            </a:r>
          </a:p>
          <a:p>
            <a:pPr lvl="6"/>
            <a:r>
              <a:rPr lang="en-US" dirty="0" smtClean="0"/>
              <a:t>Shoot that wasn’t what they </a:t>
            </a:r>
            <a:r>
              <a:rPr lang="en-US" i="1" u="sng" dirty="0" smtClean="0"/>
              <a:t>really</a:t>
            </a:r>
            <a:r>
              <a:rPr lang="en-US" dirty="0" smtClean="0"/>
              <a:t> wanted</a:t>
            </a:r>
          </a:p>
          <a:p>
            <a:pPr lvl="7"/>
            <a:r>
              <a:rPr lang="en-US" dirty="0"/>
              <a:t>Modify program in SAS and copy/paste the results to </a:t>
            </a:r>
            <a:r>
              <a:rPr lang="en-US" dirty="0" smtClean="0"/>
              <a:t>word</a:t>
            </a:r>
          </a:p>
          <a:p>
            <a:pPr lvl="8"/>
            <a:r>
              <a:rPr lang="en-US" dirty="0" smtClean="0"/>
              <a:t>Oh that look’s great…can we add this…</a:t>
            </a:r>
            <a:endParaRPr lang="en-US" dirty="0"/>
          </a:p>
          <a:p>
            <a:pPr lvl="5"/>
            <a:endParaRPr lang="en-US" dirty="0"/>
          </a:p>
        </p:txBody>
      </p:sp>
    </p:spTree>
    <p:extLst>
      <p:ext uri="{BB962C8B-B14F-4D97-AF65-F5344CB8AC3E}">
        <p14:creationId xmlns:p14="http://schemas.microsoft.com/office/powerpoint/2010/main" val="289737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047" y="618518"/>
            <a:ext cx="10345364" cy="5172682"/>
          </a:xfrm>
        </p:spPr>
      </p:pic>
    </p:spTree>
    <p:extLst>
      <p:ext uri="{BB962C8B-B14F-4D97-AF65-F5344CB8AC3E}">
        <p14:creationId xmlns:p14="http://schemas.microsoft.com/office/powerpoint/2010/main" val="75718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00788" y="201386"/>
            <a:ext cx="6758182" cy="3409950"/>
          </a:xfrm>
          <a:prstGeom prst="rect">
            <a:avLst/>
          </a:prstGeom>
        </p:spPr>
      </p:pic>
      <p:pic>
        <p:nvPicPr>
          <p:cNvPr id="5" name="Picture 4"/>
          <p:cNvPicPr>
            <a:picLocks noChangeAspect="1"/>
          </p:cNvPicPr>
          <p:nvPr/>
        </p:nvPicPr>
        <p:blipFill>
          <a:blip r:embed="rId4"/>
          <a:stretch>
            <a:fillRect/>
          </a:stretch>
        </p:blipFill>
        <p:spPr>
          <a:xfrm>
            <a:off x="2207103" y="1551284"/>
            <a:ext cx="6796087" cy="4079284"/>
          </a:xfrm>
          <a:prstGeom prst="rect">
            <a:avLst/>
          </a:prstGeom>
        </p:spPr>
      </p:pic>
      <p:pic>
        <p:nvPicPr>
          <p:cNvPr id="6" name="Picture 5"/>
          <p:cNvPicPr>
            <a:picLocks noChangeAspect="1"/>
          </p:cNvPicPr>
          <p:nvPr/>
        </p:nvPicPr>
        <p:blipFill>
          <a:blip r:embed="rId5"/>
          <a:stretch>
            <a:fillRect/>
          </a:stretch>
        </p:blipFill>
        <p:spPr>
          <a:xfrm>
            <a:off x="6958970" y="3720192"/>
            <a:ext cx="4676545" cy="2963863"/>
          </a:xfrm>
          <a:prstGeom prst="rect">
            <a:avLst/>
          </a:prstGeom>
        </p:spPr>
      </p:pic>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44015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5720"/>
          </a:xfrm>
        </p:spPr>
        <p:txBody>
          <a:bodyPr/>
          <a:lstStyle/>
          <a:p>
            <a:r>
              <a:rPr lang="en-US" dirty="0" smtClean="0"/>
              <a:t>Tabulate Steps</a:t>
            </a:r>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31494" y="1469379"/>
            <a:ext cx="4783545" cy="3489174"/>
          </a:xfrm>
          <a:prstGeom prst="rect">
            <a:avLst/>
          </a:prstGeom>
        </p:spPr>
      </p:pic>
      <p:pic>
        <p:nvPicPr>
          <p:cNvPr id="7" name="Picture 6"/>
          <p:cNvPicPr>
            <a:picLocks noChangeAspect="1"/>
          </p:cNvPicPr>
          <p:nvPr/>
        </p:nvPicPr>
        <p:blipFill>
          <a:blip r:embed="rId4"/>
          <a:stretch>
            <a:fillRect/>
          </a:stretch>
        </p:blipFill>
        <p:spPr>
          <a:xfrm>
            <a:off x="5564212" y="2145568"/>
            <a:ext cx="5483199" cy="4437315"/>
          </a:xfrm>
          <a:prstGeom prst="rect">
            <a:avLst/>
          </a:prstGeom>
        </p:spPr>
      </p:pic>
      <p:sp>
        <p:nvSpPr>
          <p:cNvPr id="8" name="Oval 7"/>
          <p:cNvSpPr/>
          <p:nvPr/>
        </p:nvSpPr>
        <p:spPr>
          <a:xfrm>
            <a:off x="7338349" y="2812648"/>
            <a:ext cx="648183" cy="4282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93574" y="6007635"/>
            <a:ext cx="648183" cy="4282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31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586017"/>
          </a:xfrm>
        </p:spPr>
        <p:txBody>
          <a:bodyPr/>
          <a:lstStyle/>
          <a:p>
            <a:r>
              <a:rPr lang="en-US" dirty="0"/>
              <a:t>Tabulate Steps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412959" y="1382447"/>
            <a:ext cx="7672076" cy="4999780"/>
          </a:xfrm>
          <a:prstGeom prst="rect">
            <a:avLst/>
          </a:prstGeom>
        </p:spPr>
      </p:pic>
      <p:sp>
        <p:nvSpPr>
          <p:cNvPr id="5" name="Oval 4"/>
          <p:cNvSpPr/>
          <p:nvPr/>
        </p:nvSpPr>
        <p:spPr>
          <a:xfrm>
            <a:off x="5335928" y="2121732"/>
            <a:ext cx="648183" cy="4282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5927" y="3075148"/>
            <a:ext cx="648183" cy="4282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70783" y="5761654"/>
            <a:ext cx="648183" cy="4282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8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9905999" cy="793593"/>
          </a:xfrm>
        </p:spPr>
        <p:txBody>
          <a:bodyPr/>
          <a:lstStyle/>
          <a:p>
            <a:r>
              <a:rPr lang="en-US" dirty="0" smtClean="0"/>
              <a:t>Tabulate Results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707727" y="1555766"/>
            <a:ext cx="8964132" cy="4929155"/>
          </a:xfrm>
          <a:prstGeom prst="rect">
            <a:avLst/>
          </a:prstGeom>
        </p:spPr>
      </p:pic>
    </p:spTree>
    <p:extLst>
      <p:ext uri="{BB962C8B-B14F-4D97-AF65-F5344CB8AC3E}">
        <p14:creationId xmlns:p14="http://schemas.microsoft.com/office/powerpoint/2010/main" val="153060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1908</TotalTime>
  <Words>1117</Words>
  <Application>Microsoft Office PowerPoint</Application>
  <PresentationFormat>Custom</PresentationFormat>
  <Paragraphs>161</Paragraphs>
  <Slides>39</Slides>
  <Notes>28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Circuit</vt:lpstr>
      <vt:lpstr>Getting SASsy with Enterprise Guide</vt:lpstr>
      <vt:lpstr>Session Description</vt:lpstr>
      <vt:lpstr>Ground Rules…</vt:lpstr>
      <vt:lpstr>Question…</vt:lpstr>
      <vt:lpstr>PowerPoint Presentation</vt:lpstr>
      <vt:lpstr>PowerPoint Presentation</vt:lpstr>
      <vt:lpstr>Tabulate Steps</vt:lpstr>
      <vt:lpstr>Tabulate Steps</vt:lpstr>
      <vt:lpstr>Tabulate Results</vt:lpstr>
      <vt:lpstr>Paste into Excel or Word</vt:lpstr>
      <vt:lpstr>PowerPoint Presentation</vt:lpstr>
      <vt:lpstr>PowerPoint Presentation</vt:lpstr>
      <vt:lpstr>Export tabulate to pdf</vt:lpstr>
      <vt:lpstr>PowerPoint Presentation</vt:lpstr>
      <vt:lpstr>PowerPoint Presentation</vt:lpstr>
      <vt:lpstr>Institutional Pocket facts</vt:lpstr>
      <vt:lpstr>Pocket Facts Program</vt:lpstr>
      <vt:lpstr>PowerPoint Presentation</vt:lpstr>
      <vt:lpstr>PowerPoint Presentation</vt:lpstr>
      <vt:lpstr>PowerPoint Presentation</vt:lpstr>
      <vt:lpstr>PowerPoint Presentation</vt:lpstr>
      <vt:lpstr>PowerPoint Presentation</vt:lpstr>
      <vt:lpstr>Prompt driven programs</vt:lpstr>
      <vt:lpstr>Setting up a prompt</vt:lpstr>
      <vt:lpstr>Setting up the details</vt:lpstr>
      <vt:lpstr>Section Reports to excel &amp; pdf</vt:lpstr>
      <vt:lpstr>Section Reports to excel &amp; pdf by daypart</vt:lpstr>
      <vt:lpstr>How to group by daypart</vt:lpstr>
      <vt:lpstr>Dayparts in PDF</vt:lpstr>
      <vt:lpstr>Dayparts in pdf – part 2</vt:lpstr>
      <vt:lpstr>Dayparts in Excel</vt:lpstr>
      <vt:lpstr>ODS Excel</vt:lpstr>
      <vt:lpstr>Dayparts in Excel</vt:lpstr>
      <vt:lpstr>ODS statements - Excel</vt:lpstr>
      <vt:lpstr>“Secret” conversion to XLS(x)</vt:lpstr>
      <vt:lpstr>How to run…</vt:lpstr>
      <vt:lpstr>ODS statements - PDF</vt:lpstr>
      <vt:lpstr>ODS statements - RTF</vt:lpstr>
      <vt:lpstr>PowerPoint Presentation</vt:lpstr>
    </vt:vector>
  </TitlesOfParts>
  <Company>McLennan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Wichman</dc:creator>
  <cp:lastModifiedBy>Michael J. Albert</cp:lastModifiedBy>
  <cp:revision>38</cp:revision>
  <dcterms:created xsi:type="dcterms:W3CDTF">2016-11-30T20:26:05Z</dcterms:created>
  <dcterms:modified xsi:type="dcterms:W3CDTF">2017-03-10T14:11:20Z</dcterms:modified>
</cp:coreProperties>
</file>