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3" r:id="rId3"/>
    <p:sldId id="293" r:id="rId4"/>
    <p:sldId id="294" r:id="rId5"/>
    <p:sldId id="283" r:id="rId6"/>
    <p:sldId id="298" r:id="rId7"/>
    <p:sldId id="297" r:id="rId8"/>
    <p:sldId id="296" r:id="rId9"/>
    <p:sldId id="299" r:id="rId10"/>
    <p:sldId id="284" r:id="rId11"/>
    <p:sldId id="295" r:id="rId12"/>
    <p:sldId id="292" r:id="rId13"/>
    <p:sldId id="290" r:id="rId14"/>
    <p:sldId id="291" r:id="rId15"/>
    <p:sldId id="300" r:id="rId16"/>
    <p:sldId id="285" r:id="rId17"/>
    <p:sldId id="302" r:id="rId18"/>
    <p:sldId id="311" r:id="rId19"/>
    <p:sldId id="303" r:id="rId20"/>
    <p:sldId id="312" r:id="rId21"/>
    <p:sldId id="301" r:id="rId22"/>
    <p:sldId id="313" r:id="rId23"/>
    <p:sldId id="282" r:id="rId24"/>
    <p:sldId id="314" r:id="rId25"/>
    <p:sldId id="315" r:id="rId26"/>
    <p:sldId id="306" r:id="rId27"/>
    <p:sldId id="307" r:id="rId28"/>
    <p:sldId id="308" r:id="rId29"/>
    <p:sldId id="266" r:id="rId30"/>
    <p:sldId id="288" r:id="rId31"/>
    <p:sldId id="309" r:id="rId32"/>
    <p:sldId id="310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Upward Mobility Rate:  MidAIR</a:t>
            </a:r>
            <a:r>
              <a:rPr lang="en-US" sz="1600" b="1" baseline="0"/>
              <a:t> Peer Group</a:t>
            </a:r>
            <a:endParaRPr lang="en-US" sz="1600" b="1"/>
          </a:p>
        </c:rich>
      </c:tx>
      <c:layout>
        <c:manualLayout>
          <c:xMode val="edge"/>
          <c:yMode val="edge"/>
          <c:x val="0.21913344345774688"/>
          <c:y val="1.409366547989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'[upward-mobility-rate-missouri-colleges.xls]Ark1'!$A$2:$A$37</c:f>
              <c:strCache>
                <c:ptCount val="36"/>
                <c:pt idx="0">
                  <c:v>JJ</c:v>
                </c:pt>
                <c:pt idx="1">
                  <c:v>II</c:v>
                </c:pt>
                <c:pt idx="2">
                  <c:v>HH</c:v>
                </c:pt>
                <c:pt idx="3">
                  <c:v>GG</c:v>
                </c:pt>
                <c:pt idx="4">
                  <c:v>FF</c:v>
                </c:pt>
                <c:pt idx="5">
                  <c:v>EE</c:v>
                </c:pt>
                <c:pt idx="6">
                  <c:v>DD</c:v>
                </c:pt>
                <c:pt idx="7">
                  <c:v>CC</c:v>
                </c:pt>
                <c:pt idx="8">
                  <c:v>BB</c:v>
                </c:pt>
                <c:pt idx="9">
                  <c:v>AA</c:v>
                </c:pt>
                <c:pt idx="10">
                  <c:v>Z</c:v>
                </c:pt>
                <c:pt idx="11">
                  <c:v>X</c:v>
                </c:pt>
                <c:pt idx="12">
                  <c:v>Y</c:v>
                </c:pt>
                <c:pt idx="13">
                  <c:v>W</c:v>
                </c:pt>
                <c:pt idx="14">
                  <c:v>V</c:v>
                </c:pt>
                <c:pt idx="15">
                  <c:v>U</c:v>
                </c:pt>
                <c:pt idx="16">
                  <c:v>T</c:v>
                </c:pt>
                <c:pt idx="17">
                  <c:v>S</c:v>
                </c:pt>
                <c:pt idx="18">
                  <c:v>R</c:v>
                </c:pt>
                <c:pt idx="19">
                  <c:v>Q</c:v>
                </c:pt>
                <c:pt idx="20">
                  <c:v>P</c:v>
                </c:pt>
                <c:pt idx="21">
                  <c:v>N</c:v>
                </c:pt>
                <c:pt idx="22">
                  <c:v>O</c:v>
                </c:pt>
                <c:pt idx="23">
                  <c:v>M</c:v>
                </c:pt>
                <c:pt idx="24">
                  <c:v>L</c:v>
                </c:pt>
                <c:pt idx="25">
                  <c:v>J</c:v>
                </c:pt>
                <c:pt idx="26">
                  <c:v>K</c:v>
                </c:pt>
                <c:pt idx="27">
                  <c:v>I</c:v>
                </c:pt>
                <c:pt idx="28">
                  <c:v>H</c:v>
                </c:pt>
                <c:pt idx="29">
                  <c:v>G</c:v>
                </c:pt>
                <c:pt idx="30">
                  <c:v>F</c:v>
                </c:pt>
                <c:pt idx="31">
                  <c:v>E</c:v>
                </c:pt>
                <c:pt idx="32">
                  <c:v>D</c:v>
                </c:pt>
                <c:pt idx="33">
                  <c:v>C</c:v>
                </c:pt>
                <c:pt idx="34">
                  <c:v>B</c:v>
                </c:pt>
                <c:pt idx="35">
                  <c:v>A</c:v>
                </c:pt>
              </c:strCache>
            </c:strRef>
          </c:cat>
          <c:val>
            <c:numRef>
              <c:f>'[upward-mobility-rate-missouri-colleges.xls]Ark1'!$B$2:$B$37</c:f>
              <c:numCache>
                <c:formatCode>0.00</c:formatCode>
                <c:ptCount val="36"/>
                <c:pt idx="0">
                  <c:v>0.54</c:v>
                </c:pt>
                <c:pt idx="1">
                  <c:v>0.68</c:v>
                </c:pt>
                <c:pt idx="2">
                  <c:v>0.76</c:v>
                </c:pt>
                <c:pt idx="3">
                  <c:v>0.81</c:v>
                </c:pt>
                <c:pt idx="4">
                  <c:v>0.83</c:v>
                </c:pt>
                <c:pt idx="5">
                  <c:v>0.84</c:v>
                </c:pt>
                <c:pt idx="6">
                  <c:v>0.85</c:v>
                </c:pt>
                <c:pt idx="7">
                  <c:v>0.88</c:v>
                </c:pt>
                <c:pt idx="8">
                  <c:v>0.91</c:v>
                </c:pt>
                <c:pt idx="9">
                  <c:v>0.93</c:v>
                </c:pt>
                <c:pt idx="10">
                  <c:v>0.94</c:v>
                </c:pt>
                <c:pt idx="11">
                  <c:v>0.97</c:v>
                </c:pt>
                <c:pt idx="12">
                  <c:v>0.97</c:v>
                </c:pt>
                <c:pt idx="13">
                  <c:v>0.98</c:v>
                </c:pt>
                <c:pt idx="14">
                  <c:v>0.99</c:v>
                </c:pt>
                <c:pt idx="15">
                  <c:v>1.01</c:v>
                </c:pt>
                <c:pt idx="16">
                  <c:v>1.03</c:v>
                </c:pt>
                <c:pt idx="17">
                  <c:v>1.1000000000000001</c:v>
                </c:pt>
                <c:pt idx="18">
                  <c:v>1.1100000000000001</c:v>
                </c:pt>
                <c:pt idx="19">
                  <c:v>1.17</c:v>
                </c:pt>
                <c:pt idx="20">
                  <c:v>1.18</c:v>
                </c:pt>
                <c:pt idx="21">
                  <c:v>1.22</c:v>
                </c:pt>
                <c:pt idx="22">
                  <c:v>1.22</c:v>
                </c:pt>
                <c:pt idx="23">
                  <c:v>1.24</c:v>
                </c:pt>
                <c:pt idx="24">
                  <c:v>1.28</c:v>
                </c:pt>
                <c:pt idx="25">
                  <c:v>1.33</c:v>
                </c:pt>
                <c:pt idx="26">
                  <c:v>1.33</c:v>
                </c:pt>
                <c:pt idx="27">
                  <c:v>1.41</c:v>
                </c:pt>
                <c:pt idx="28">
                  <c:v>1.5</c:v>
                </c:pt>
                <c:pt idx="29">
                  <c:v>1.56</c:v>
                </c:pt>
                <c:pt idx="30">
                  <c:v>1.62</c:v>
                </c:pt>
                <c:pt idx="31">
                  <c:v>1.83</c:v>
                </c:pt>
                <c:pt idx="32">
                  <c:v>2.11</c:v>
                </c:pt>
                <c:pt idx="33">
                  <c:v>2.13</c:v>
                </c:pt>
                <c:pt idx="34">
                  <c:v>2.14</c:v>
                </c:pt>
                <c:pt idx="35">
                  <c:v>2.68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7230136"/>
        <c:axId val="217226608"/>
      </c:barChart>
      <c:catAx>
        <c:axId val="217230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226608"/>
        <c:crosses val="autoZero"/>
        <c:auto val="1"/>
        <c:lblAlgn val="ctr"/>
        <c:lblOffset val="100"/>
        <c:noMultiLvlLbl val="0"/>
      </c:catAx>
      <c:valAx>
        <c:axId val="217226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230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0.03774</cdr:x>
      <cdr:y>0.19779</cdr:y>
    </cdr:from>
    <cdr:to>
      <cdr:x>0.82126</cdr:x>
      <cdr:y>0.19779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337235" y="1269009"/>
          <a:ext cx="7000543" cy="0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0.66123</cdr:x>
      <cdr:y>0.23753</cdr:y>
    </cdr:from>
    <cdr:to>
      <cdr:x>0.9583</cdr:x>
      <cdr:y>0.29509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5907932" y="1524002"/>
          <a:ext cx="2654244" cy="3693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National 75</a:t>
          </a:r>
          <a:r>
            <a:rPr lang="en-US" baseline="30000" dirty="0" smtClean="0"/>
            <a:t>th</a:t>
          </a:r>
          <a:r>
            <a:rPr lang="en-US" dirty="0" smtClean="0"/>
            <a:t>%:  1.70%</a:t>
          </a:r>
          <a:endParaRPr lang="en-US" dirty="0"/>
        </a:p>
      </cdr:txBody>
    </cdr:sp>
  </cdr:relSizeAnchor>
  <cdr:relSizeAnchor xmlns:cdr="http://schemas.openxmlformats.org/drawingml/2006/chartDrawing">
    <cdr:from>
      <cdr:x>0.03711</cdr:x>
      <cdr:y>0.43972</cdr:y>
    </cdr:from>
    <cdr:to>
      <cdr:x>0.82063</cdr:x>
      <cdr:y>0.43972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331591" y="2821232"/>
          <a:ext cx="7000543" cy="0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0.64923</cdr:x>
      <cdr:y>0.44316</cdr:y>
    </cdr:from>
    <cdr:to>
      <cdr:x>0.9463</cdr:x>
      <cdr:y>0.50072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5800664" y="2843321"/>
          <a:ext cx="26543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National Median:  1.20%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0.6467</cdr:x>
      <cdr:y>0.66237</cdr:y>
    </cdr:from>
    <cdr:to>
      <cdr:x>0.94378</cdr:x>
      <cdr:y>0.71994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5778094" y="4249771"/>
          <a:ext cx="2654333" cy="3693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National 25</a:t>
          </a:r>
          <a:r>
            <a:rPr lang="en-US" sz="1800" baseline="30000" dirty="0" smtClean="0"/>
            <a:t>th</a:t>
          </a:r>
          <a:r>
            <a:rPr lang="en-US" sz="1800" dirty="0" smtClean="0"/>
            <a:t>%:  .97%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0.03901</cdr:x>
      <cdr:y>0.66229</cdr:y>
    </cdr:from>
    <cdr:to>
      <cdr:x>0.82253</cdr:x>
      <cdr:y>0.66229</cdr:y>
    </cdr:to>
    <cdr:cxnSp macro="">
      <cdr:nvCxnSpPr>
        <cdr:cNvPr id="9" name="Straight Arrow Connector 8"/>
        <cdr:cNvCxnSpPr/>
      </cdr:nvCxnSpPr>
      <cdr:spPr>
        <a:xfrm xmlns:a="http://schemas.openxmlformats.org/drawingml/2006/main">
          <a:off x="348524" y="4249277"/>
          <a:ext cx="7000543" cy="0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6FFBD-74A9-4B35-8242-A525F64FE9C1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EC35B-0AC5-4FEE-AB89-2FB47D412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9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0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0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728836" y="3"/>
            <a:ext cx="8463164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5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59975" y="0"/>
            <a:ext cx="3046421" cy="33608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9145581" y="0"/>
            <a:ext cx="3046421" cy="33608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959975" y="3497192"/>
            <a:ext cx="3046421" cy="33608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45582" y="3497192"/>
            <a:ext cx="3030525" cy="33608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5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8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6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3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2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3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8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C13A-070E-48E1-B83D-2D6B57D7377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0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CC13A-070E-48E1-B83D-2D6B57D73776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5730-AF02-44CE-B086-6BDAD850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7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" y="0"/>
            <a:ext cx="3728836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TextBox 5"/>
          <p:cNvSpPr txBox="1"/>
          <p:nvPr/>
        </p:nvSpPr>
        <p:spPr>
          <a:xfrm>
            <a:off x="73021" y="2813110"/>
            <a:ext cx="3582793" cy="106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225" dirty="0" smtClean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rPr>
              <a:t>Say Goodbye to the American Dream</a:t>
            </a:r>
          </a:p>
          <a:p>
            <a:pPr algn="ctr"/>
            <a:endParaRPr lang="en-US" sz="1501" b="1" spc="225" dirty="0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140" y="4218802"/>
            <a:ext cx="1986557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88"/>
              </a:lnSpc>
            </a:pPr>
            <a:r>
              <a:rPr lang="en-US" sz="1051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Lou Guthrie</a:t>
            </a:r>
          </a:p>
          <a:p>
            <a:pPr algn="ctr">
              <a:lnSpc>
                <a:spcPts val="1388"/>
              </a:lnSpc>
            </a:pPr>
            <a:r>
              <a:rPr lang="en-US" sz="1051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Director</a:t>
            </a:r>
          </a:p>
          <a:p>
            <a:pPr algn="ctr">
              <a:lnSpc>
                <a:spcPts val="1388"/>
              </a:lnSpc>
            </a:pPr>
            <a:r>
              <a:rPr lang="en-US" sz="1051" dirty="0" smtClean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National Higher Education Benchmarking Institute</a:t>
            </a:r>
            <a:endParaRPr lang="en-US" sz="1051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8" name="Picture 7" descr="logo-square-white-tran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489" y="134681"/>
            <a:ext cx="673267" cy="588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3" y="1269226"/>
            <a:ext cx="3257550" cy="12001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79" y="1011530"/>
            <a:ext cx="7783766" cy="43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437"/>
            <a:ext cx="12192000" cy="5498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3583" y="374134"/>
            <a:ext cx="7836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http://www.equality-of-opportunity.org/</a:t>
            </a:r>
          </a:p>
        </p:txBody>
      </p:sp>
    </p:spTree>
    <p:extLst>
      <p:ext uri="{BB962C8B-B14F-4D97-AF65-F5344CB8AC3E}">
        <p14:creationId xmlns:p14="http://schemas.microsoft.com/office/powerpoint/2010/main" val="30494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5" y="1234846"/>
            <a:ext cx="11964988" cy="2693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762" y="3928534"/>
            <a:ext cx="9406856" cy="226906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2733" y="200378"/>
            <a:ext cx="10515600" cy="1325563"/>
          </a:xfrm>
        </p:spPr>
        <p:txBody>
          <a:bodyPr/>
          <a:lstStyle/>
          <a:p>
            <a:r>
              <a:rPr lang="en-US" dirty="0" smtClean="0"/>
              <a:t>Household Income Quintiles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1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823" y="622279"/>
            <a:ext cx="34318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https://www.nytimes.com/interactive/projects/college-mobility/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409" y="0"/>
            <a:ext cx="7181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Mobility and the NCCBP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9931"/>
            <a:ext cx="10515600" cy="352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5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38" y="0"/>
            <a:ext cx="10321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9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98" y="3660939"/>
            <a:ext cx="10997188" cy="17822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8445" y="1122488"/>
            <a:ext cx="8336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Helvetica Neue"/>
              </a:rPr>
              <a:t>Upward Mobility </a:t>
            </a:r>
            <a:r>
              <a:rPr lang="en-US" sz="3200" b="1" dirty="0">
                <a:solidFill>
                  <a:srgbClr val="333333"/>
                </a:solidFill>
                <a:latin typeface="Helvetica Neue"/>
              </a:rPr>
              <a:t>Rate: % of Children who Come From Bottom Income Quintile and Reach Top Income </a:t>
            </a:r>
            <a:r>
              <a:rPr lang="en-US" sz="3200" b="1" dirty="0" smtClean="0">
                <a:solidFill>
                  <a:srgbClr val="333333"/>
                </a:solidFill>
                <a:latin typeface="Helvetica Neue"/>
              </a:rPr>
              <a:t>Quintile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9351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942" y="380874"/>
            <a:ext cx="8610600" cy="616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2473" y="476518"/>
            <a:ext cx="2047741" cy="4893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1218" y="291852"/>
            <a:ext cx="556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UPWARD MOBILITY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03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7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933" y="6039557"/>
            <a:ext cx="1049867" cy="541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0711" y="5520267"/>
            <a:ext cx="801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5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3" y="158984"/>
            <a:ext cx="9828388" cy="6552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0223" y="5610578"/>
            <a:ext cx="2235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85067" y="5610578"/>
            <a:ext cx="6773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25641" y="4539976"/>
            <a:ext cx="7000550" cy="0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9"/>
          <p:cNvSpPr txBox="1"/>
          <p:nvPr/>
        </p:nvSpPr>
        <p:spPr>
          <a:xfrm>
            <a:off x="6879899" y="4170671"/>
            <a:ext cx="2654244" cy="36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National 75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%:  1.70%</a:t>
            </a:r>
            <a:endParaRPr lang="en-US" sz="1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25641" y="4940734"/>
            <a:ext cx="7000550" cy="0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/>
          <p:cNvSpPr txBox="1"/>
          <p:nvPr/>
        </p:nvSpPr>
        <p:spPr>
          <a:xfrm>
            <a:off x="6771947" y="4579451"/>
            <a:ext cx="2654244" cy="36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National Median:  1.20%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25641" y="5180469"/>
            <a:ext cx="7000550" cy="0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6765535" y="5156807"/>
            <a:ext cx="2654333" cy="369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National 25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%:  .97%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9297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09898"/>
              </p:ext>
            </p:extLst>
          </p:nvPr>
        </p:nvGraphicFramePr>
        <p:xfrm>
          <a:off x="417689" y="169333"/>
          <a:ext cx="8934743" cy="641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59761" y="3075230"/>
            <a:ext cx="219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% of students who come from families in the bottom fifth and reach top fifth of income distribution.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83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66" y="680158"/>
            <a:ext cx="300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Session Agenda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689" y="1467556"/>
            <a:ext cx="27657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What is the American Dream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Equality of Opportunity Project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Building a Custom Report</a:t>
            </a:r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7" name="Picture Placeholder 1"/>
          <p:cNvSpPr txBox="1">
            <a:spLocks/>
          </p:cNvSpPr>
          <p:nvPr/>
        </p:nvSpPr>
        <p:spPr>
          <a:xfrm>
            <a:off x="3728836" y="-33866"/>
            <a:ext cx="84631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784" y="351896"/>
            <a:ext cx="73056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223" y="1339404"/>
            <a:ext cx="77402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Helvetica Neue"/>
              </a:rPr>
              <a:t>Overall Mobility </a:t>
            </a:r>
            <a:r>
              <a:rPr lang="en-US" sz="3200" b="1" dirty="0" smtClean="0">
                <a:solidFill>
                  <a:srgbClr val="333333"/>
                </a:solidFill>
                <a:latin typeface="Helvetica Neue"/>
              </a:rPr>
              <a:t>Index:</a:t>
            </a:r>
          </a:p>
          <a:p>
            <a:endParaRPr lang="en-US" sz="3200" b="1" dirty="0">
              <a:solidFill>
                <a:srgbClr val="333333"/>
              </a:solidFill>
              <a:latin typeface="Helvetica Neue"/>
            </a:endParaRPr>
          </a:p>
          <a:p>
            <a:r>
              <a:rPr lang="en-US" sz="3200" dirty="0" smtClean="0">
                <a:solidFill>
                  <a:srgbClr val="333333"/>
                </a:solidFill>
                <a:latin typeface="Helvetica Neue"/>
              </a:rPr>
              <a:t>% </a:t>
            </a:r>
            <a:r>
              <a:rPr lang="en-US" sz="3200" dirty="0">
                <a:solidFill>
                  <a:srgbClr val="333333"/>
                </a:solidFill>
                <a:latin typeface="Helvetica Neue"/>
              </a:rPr>
              <a:t>of students from the college that moved up two or more income quintiles (rounded from longitudinal sample)</a:t>
            </a:r>
            <a:endParaRPr lang="en-US" sz="32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17233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22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0044" y="5565422"/>
            <a:ext cx="7563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1378" y="6062133"/>
            <a:ext cx="1095022" cy="5757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06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6676" y="5537915"/>
            <a:ext cx="19575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8963" y="5537915"/>
            <a:ext cx="3606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97" y="198782"/>
            <a:ext cx="9586502" cy="6391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0297" y="5537915"/>
            <a:ext cx="2153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18963" y="5537915"/>
            <a:ext cx="3606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49601" y="3644724"/>
            <a:ext cx="6878109" cy="158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1867" y="3275392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90th%:  24%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149601" y="3743133"/>
            <a:ext cx="6878109" cy="158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1867" y="3760676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75th%:  20%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49601" y="4177433"/>
            <a:ext cx="6878109" cy="158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867" y="4264008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Median:  18%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67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5" y="0"/>
            <a:ext cx="10287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222" y="6005688"/>
            <a:ext cx="982134" cy="1806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09914" y="4293026"/>
            <a:ext cx="6878109" cy="158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23741" y="4024501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Median:  18%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09914" y="3276658"/>
            <a:ext cx="6878109" cy="158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23741" y="3044761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75th%:  20%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009914" y="1511124"/>
            <a:ext cx="6878109" cy="1588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88023" y="1360308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90th%:  24%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35245" y="160862"/>
            <a:ext cx="368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MidAIR Peer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8" y="360966"/>
            <a:ext cx="9745551" cy="64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86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446824"/>
            <a:ext cx="9616762" cy="64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00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03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2" y="102540"/>
            <a:ext cx="10133190" cy="67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39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19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8666" y="680158"/>
            <a:ext cx="38269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Custom Reports: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Sign in to NCCBP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Go to Reports menu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Drop down and click on Custom Reports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I have copied a custom reports to all the MidAIR peer colleges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309" y="603960"/>
            <a:ext cx="545782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4" y="335486"/>
            <a:ext cx="11263184" cy="59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91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66" y="680158"/>
            <a:ext cx="30028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Conclusions: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Social mobility may be another way to evaluate the success of your college in preparing students for the future. 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r="146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42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080" y="1148942"/>
            <a:ext cx="6810920" cy="4737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77" y="0"/>
            <a:ext cx="4482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52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7599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dirty="0" smtClean="0"/>
              <a:t>Keep up with the Benchmarking Institute and all of our projects by joining us on LinkedIn and following us on Twitter.</a:t>
            </a:r>
            <a:br>
              <a:rPr lang="en-US" altLang="en-US" dirty="0" smtClean="0"/>
            </a:b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62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2568" y="3761976"/>
            <a:ext cx="816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Join the National Higher Education Benchmarking Institute Group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2568" y="2831149"/>
            <a:ext cx="816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@EdBenchmark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52" y="2611675"/>
            <a:ext cx="1143000" cy="1123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4" y="3929063"/>
            <a:ext cx="1075853" cy="10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99" y="3482558"/>
            <a:ext cx="6661604" cy="24542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383907" y="897235"/>
            <a:ext cx="70939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19DC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Lou Guthrie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19DC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913-469-8500, ext. 4019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19DC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louguthrie@jccc.edu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419DC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American Dream?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"The American Dream is that dream of a land in which life should be better and richer and fuller for everyone, with opportunity for each according to ability or achievement</a:t>
            </a:r>
            <a:r>
              <a:rPr lang="en-US" dirty="0" smtClean="0"/>
              <a:t>.“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--James </a:t>
            </a:r>
            <a:r>
              <a:rPr lang="en-US" dirty="0" err="1" smtClean="0"/>
              <a:t>Truslow</a:t>
            </a:r>
            <a:r>
              <a:rPr lang="en-US" dirty="0" smtClean="0"/>
              <a:t> Adams, </a:t>
            </a:r>
            <a:r>
              <a:rPr lang="en-US" i="1" dirty="0" smtClean="0"/>
              <a:t>Epic of America, 1931</a:t>
            </a:r>
          </a:p>
          <a:p>
            <a:pPr marL="0" indent="0">
              <a:buNone/>
            </a:pPr>
            <a:r>
              <a:rPr lang="en-US" dirty="0"/>
              <a:t> "... a focus on more of what really matters, such as creating a meaningful life, contributing to community and society, valuing nature, </a:t>
            </a:r>
            <a:r>
              <a:rPr lang="en-US" dirty="0" smtClean="0"/>
              <a:t>and </a:t>
            </a:r>
            <a:r>
              <a:rPr lang="en-US" dirty="0"/>
              <a:t>spending time with family and friends</a:t>
            </a:r>
            <a:r>
              <a:rPr lang="en-US" dirty="0" smtClean="0"/>
              <a:t>.“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		--</a:t>
            </a:r>
            <a:r>
              <a:rPr lang="en-US" dirty="0" smtClean="0"/>
              <a:t>Center for a New American Dream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9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66" y="680158"/>
            <a:ext cx="3002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Montserrat Semi"/>
              </a:rPr>
              <a:t>What is social mobility?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Montserrat Semi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r="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38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089" y="218682"/>
            <a:ext cx="9942688" cy="54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1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17599"/>
            <a:ext cx="12222935" cy="5317067"/>
          </a:xfrm>
          <a:prstGeom prst="rect">
            <a:avLst/>
          </a:prstGeom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4378" y="0"/>
            <a:ext cx="10515600" cy="1325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http://www.equality-of-opportunity.org/</a:t>
            </a:r>
          </a:p>
        </p:txBody>
      </p:sp>
    </p:spTree>
    <p:extLst>
      <p:ext uri="{BB962C8B-B14F-4D97-AF65-F5344CB8AC3E}">
        <p14:creationId xmlns:p14="http://schemas.microsoft.com/office/powerpoint/2010/main" val="409984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788" y="977257"/>
            <a:ext cx="10247489" cy="56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203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423" y="4212207"/>
            <a:ext cx="8400520" cy="250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46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6293</TotalTime>
  <Words>321</Words>
  <Application>Microsoft Office PowerPoint</Application>
  <PresentationFormat>Widescreen</PresentationFormat>
  <Paragraphs>58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Helvetica Neue</vt:lpstr>
      <vt:lpstr>Lato Light</vt:lpstr>
      <vt:lpstr>Montserrat Semi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What is the American Dream?</vt:lpstr>
      <vt:lpstr>PowerPoint Presentation</vt:lpstr>
      <vt:lpstr>PowerPoint Presentation</vt:lpstr>
      <vt:lpstr>http://www.equality-of-opportunity.org/</vt:lpstr>
      <vt:lpstr>PowerPoint Presentation</vt:lpstr>
      <vt:lpstr>PowerPoint Presentation</vt:lpstr>
      <vt:lpstr>PowerPoint Presentation</vt:lpstr>
      <vt:lpstr>Household Income Quintiles</vt:lpstr>
      <vt:lpstr>PowerPoint Presentation</vt:lpstr>
      <vt:lpstr>Social Mobility and the NCCBP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 up with the Benchmarking Institute and all of our projects by joining us on LinkedIn and following us on Twitter. </vt:lpstr>
      <vt:lpstr>PowerPoint Presentation</vt:lpstr>
    </vt:vector>
  </TitlesOfParts>
  <Company>Johnson County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 Guthrie</dc:creator>
  <cp:lastModifiedBy>Lou Guthrie</cp:lastModifiedBy>
  <cp:revision>53</cp:revision>
  <dcterms:created xsi:type="dcterms:W3CDTF">2017-10-26T20:41:18Z</dcterms:created>
  <dcterms:modified xsi:type="dcterms:W3CDTF">2018-02-11T19:51:08Z</dcterms:modified>
</cp:coreProperties>
</file>