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3686" r:id="rId6"/>
  </p:sldMasterIdLst>
  <p:notesMasterIdLst>
    <p:notesMasterId r:id="rId30"/>
  </p:notesMasterIdLst>
  <p:handoutMasterIdLst>
    <p:handoutMasterId r:id="rId31"/>
  </p:handoutMasterIdLst>
  <p:sldIdLst>
    <p:sldId id="256" r:id="rId7"/>
    <p:sldId id="257" r:id="rId8"/>
    <p:sldId id="258" r:id="rId9"/>
    <p:sldId id="259" r:id="rId10"/>
    <p:sldId id="260" r:id="rId11"/>
    <p:sldId id="262" r:id="rId12"/>
    <p:sldId id="263" r:id="rId13"/>
    <p:sldId id="264" r:id="rId14"/>
    <p:sldId id="261" r:id="rId15"/>
    <p:sldId id="269" r:id="rId16"/>
    <p:sldId id="268" r:id="rId17"/>
    <p:sldId id="276" r:id="rId18"/>
    <p:sldId id="270" r:id="rId19"/>
    <p:sldId id="271" r:id="rId20"/>
    <p:sldId id="265" r:id="rId21"/>
    <p:sldId id="266" r:id="rId22"/>
    <p:sldId id="267" r:id="rId23"/>
    <p:sldId id="272" r:id="rId24"/>
    <p:sldId id="278" r:id="rId25"/>
    <p:sldId id="274" r:id="rId26"/>
    <p:sldId id="273" r:id="rId27"/>
    <p:sldId id="275"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66"/>
    <a:srgbClr val="7A1111"/>
    <a:srgbClr val="13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snapToGrid="0">
      <p:cViewPr varScale="1">
        <p:scale>
          <a:sx n="72" d="100"/>
          <a:sy n="72" d="100"/>
        </p:scale>
        <p:origin x="312" y="6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5568D-0F99-49AD-82BA-24A926D7E865}" type="doc">
      <dgm:prSet loTypeId="urn:microsoft.com/office/officeart/2005/8/layout/venn1" loCatId="relationship" qsTypeId="urn:microsoft.com/office/officeart/2005/8/quickstyle/simple2" qsCatId="simple" csTypeId="urn:microsoft.com/office/officeart/2005/8/colors/colorful1" csCatId="colorful" phldr="1"/>
      <dgm:spPr/>
    </dgm:pt>
    <dgm:pt modelId="{27AB894C-3F07-4D45-8448-7985DA12DDE0}">
      <dgm:prSet phldrT="[Text]"/>
      <dgm:spPr>
        <a:solidFill>
          <a:srgbClr val="FFCB66">
            <a:alpha val="49804"/>
          </a:srgbClr>
        </a:solidFill>
      </dgm:spPr>
      <dgm:t>
        <a:bodyPr/>
        <a:lstStyle/>
        <a:p>
          <a:r>
            <a:rPr lang="en-US" dirty="0">
              <a:latin typeface="Calibri" panose="020F0502020204030204" pitchFamily="34" charset="0"/>
              <a:cs typeface="Calibri" panose="020F0502020204030204" pitchFamily="34" charset="0"/>
            </a:rPr>
            <a:t>Advocacy and Public Policy</a:t>
          </a:r>
        </a:p>
      </dgm:t>
    </dgm:pt>
    <dgm:pt modelId="{D5FBFFF7-031F-4096-AFF1-66F4C8C63C67}" type="parTrans" cxnId="{E3D4E87B-37E0-4E75-950C-2E09DD49B2BA}">
      <dgm:prSet/>
      <dgm:spPr/>
      <dgm:t>
        <a:bodyPr/>
        <a:lstStyle/>
        <a:p>
          <a:endParaRPr lang="en-US">
            <a:latin typeface="Calibri" panose="020F0502020204030204" pitchFamily="34" charset="0"/>
            <a:cs typeface="Calibri" panose="020F0502020204030204" pitchFamily="34" charset="0"/>
          </a:endParaRPr>
        </a:p>
      </dgm:t>
    </dgm:pt>
    <dgm:pt modelId="{FED83395-44A8-4253-B6B8-856655A19911}" type="sibTrans" cxnId="{E3D4E87B-37E0-4E75-950C-2E09DD49B2BA}">
      <dgm:prSet/>
      <dgm:spPr/>
      <dgm:t>
        <a:bodyPr/>
        <a:lstStyle/>
        <a:p>
          <a:endParaRPr lang="en-US">
            <a:latin typeface="Calibri" panose="020F0502020204030204" pitchFamily="34" charset="0"/>
            <a:cs typeface="Calibri" panose="020F0502020204030204" pitchFamily="34" charset="0"/>
          </a:endParaRPr>
        </a:p>
      </dgm:t>
    </dgm:pt>
    <dgm:pt modelId="{C4BC3760-B07F-47ED-A6F6-261E7EA4DBF4}">
      <dgm:prSet phldrT="[Text]"/>
      <dgm:spPr>
        <a:solidFill>
          <a:srgbClr val="132454">
            <a:alpha val="50000"/>
          </a:srgbClr>
        </a:solidFill>
      </dgm:spPr>
      <dgm:t>
        <a:bodyPr/>
        <a:lstStyle/>
        <a:p>
          <a:r>
            <a:rPr lang="en-US" dirty="0">
              <a:latin typeface="Calibri" panose="020F0502020204030204" pitchFamily="34" charset="0"/>
              <a:cs typeface="Calibri" panose="020F0502020204030204" pitchFamily="34" charset="0"/>
            </a:rPr>
            <a:t>Membership Services</a:t>
          </a:r>
        </a:p>
      </dgm:t>
    </dgm:pt>
    <dgm:pt modelId="{7CBE4A9D-5864-4504-9E47-8D5F3DCD7B1F}" type="parTrans" cxnId="{9D27C9DE-B629-4E64-9BAB-81E28711971F}">
      <dgm:prSet/>
      <dgm:spPr/>
      <dgm:t>
        <a:bodyPr/>
        <a:lstStyle/>
        <a:p>
          <a:endParaRPr lang="en-US">
            <a:latin typeface="Calibri" panose="020F0502020204030204" pitchFamily="34" charset="0"/>
            <a:cs typeface="Calibri" panose="020F0502020204030204" pitchFamily="34" charset="0"/>
          </a:endParaRPr>
        </a:p>
      </dgm:t>
    </dgm:pt>
    <dgm:pt modelId="{83709E75-6E77-479D-BC5D-B7F075717A0F}" type="sibTrans" cxnId="{9D27C9DE-B629-4E64-9BAB-81E28711971F}">
      <dgm:prSet/>
      <dgm:spPr/>
      <dgm:t>
        <a:bodyPr/>
        <a:lstStyle/>
        <a:p>
          <a:endParaRPr lang="en-US">
            <a:latin typeface="Calibri" panose="020F0502020204030204" pitchFamily="34" charset="0"/>
            <a:cs typeface="Calibri" panose="020F0502020204030204" pitchFamily="34" charset="0"/>
          </a:endParaRPr>
        </a:p>
      </dgm:t>
    </dgm:pt>
    <dgm:pt modelId="{C4581EFB-4FCC-4757-9120-537D538AD6C0}">
      <dgm:prSet phldrT="[Text]"/>
      <dgm:spPr>
        <a:solidFill>
          <a:srgbClr val="7A1111">
            <a:alpha val="50000"/>
          </a:srgbClr>
        </a:solidFill>
      </dgm:spPr>
      <dgm:t>
        <a:bodyPr/>
        <a:lstStyle/>
        <a:p>
          <a:r>
            <a:rPr lang="en-US" dirty="0">
              <a:latin typeface="Calibri" panose="020F0502020204030204" pitchFamily="34" charset="0"/>
              <a:cs typeface="Calibri" panose="020F0502020204030204" pitchFamily="34" charset="0"/>
            </a:rPr>
            <a:t>Research and Data Collection</a:t>
          </a:r>
        </a:p>
      </dgm:t>
    </dgm:pt>
    <dgm:pt modelId="{CD15D6C7-6FFF-4879-B50D-396211EED15C}" type="parTrans" cxnId="{D07BC6E9-5C16-4CF1-83F9-696AAB551A52}">
      <dgm:prSet/>
      <dgm:spPr/>
      <dgm:t>
        <a:bodyPr/>
        <a:lstStyle/>
        <a:p>
          <a:endParaRPr lang="en-US">
            <a:latin typeface="Calibri" panose="020F0502020204030204" pitchFamily="34" charset="0"/>
            <a:cs typeface="Calibri" panose="020F0502020204030204" pitchFamily="34" charset="0"/>
          </a:endParaRPr>
        </a:p>
      </dgm:t>
    </dgm:pt>
    <dgm:pt modelId="{19F8B6D6-0823-4093-AE8F-6FE5C714D3C2}" type="sibTrans" cxnId="{D07BC6E9-5C16-4CF1-83F9-696AAB551A52}">
      <dgm:prSet/>
      <dgm:spPr/>
      <dgm:t>
        <a:bodyPr/>
        <a:lstStyle/>
        <a:p>
          <a:endParaRPr lang="en-US">
            <a:latin typeface="Calibri" panose="020F0502020204030204" pitchFamily="34" charset="0"/>
            <a:cs typeface="Calibri" panose="020F0502020204030204" pitchFamily="34" charset="0"/>
          </a:endParaRPr>
        </a:p>
      </dgm:t>
    </dgm:pt>
    <dgm:pt modelId="{686AE351-9B44-4727-8B38-4A411EB2839C}" type="pres">
      <dgm:prSet presAssocID="{8CA5568D-0F99-49AD-82BA-24A926D7E865}" presName="compositeShape" presStyleCnt="0">
        <dgm:presLayoutVars>
          <dgm:chMax val="7"/>
          <dgm:dir/>
          <dgm:resizeHandles val="exact"/>
        </dgm:presLayoutVars>
      </dgm:prSet>
      <dgm:spPr/>
    </dgm:pt>
    <dgm:pt modelId="{A4392BB3-AF2E-4D22-98C7-E2078C9704C4}" type="pres">
      <dgm:prSet presAssocID="{27AB894C-3F07-4D45-8448-7985DA12DDE0}" presName="circ1" presStyleLbl="vennNode1" presStyleIdx="0" presStyleCnt="3"/>
      <dgm:spPr/>
    </dgm:pt>
    <dgm:pt modelId="{C3B7A71B-937B-44FE-995B-F082D15BD73F}" type="pres">
      <dgm:prSet presAssocID="{27AB894C-3F07-4D45-8448-7985DA12DDE0}" presName="circ1Tx" presStyleLbl="revTx" presStyleIdx="0" presStyleCnt="0">
        <dgm:presLayoutVars>
          <dgm:chMax val="0"/>
          <dgm:chPref val="0"/>
          <dgm:bulletEnabled val="1"/>
        </dgm:presLayoutVars>
      </dgm:prSet>
      <dgm:spPr/>
    </dgm:pt>
    <dgm:pt modelId="{D56DF239-2763-4C9A-AE3A-96E996F646BB}" type="pres">
      <dgm:prSet presAssocID="{C4BC3760-B07F-47ED-A6F6-261E7EA4DBF4}" presName="circ2" presStyleLbl="vennNode1" presStyleIdx="1" presStyleCnt="3"/>
      <dgm:spPr/>
    </dgm:pt>
    <dgm:pt modelId="{15DD1CF4-9A29-4BA3-9CE1-0E3F60995EDE}" type="pres">
      <dgm:prSet presAssocID="{C4BC3760-B07F-47ED-A6F6-261E7EA4DBF4}" presName="circ2Tx" presStyleLbl="revTx" presStyleIdx="0" presStyleCnt="0">
        <dgm:presLayoutVars>
          <dgm:chMax val="0"/>
          <dgm:chPref val="0"/>
          <dgm:bulletEnabled val="1"/>
        </dgm:presLayoutVars>
      </dgm:prSet>
      <dgm:spPr/>
    </dgm:pt>
    <dgm:pt modelId="{04389F18-1584-4BC2-B618-054835E53A4B}" type="pres">
      <dgm:prSet presAssocID="{C4581EFB-4FCC-4757-9120-537D538AD6C0}" presName="circ3" presStyleLbl="vennNode1" presStyleIdx="2" presStyleCnt="3"/>
      <dgm:spPr/>
    </dgm:pt>
    <dgm:pt modelId="{3B8810C1-8837-4419-944A-9E9449A8D6C7}" type="pres">
      <dgm:prSet presAssocID="{C4581EFB-4FCC-4757-9120-537D538AD6C0}" presName="circ3Tx" presStyleLbl="revTx" presStyleIdx="0" presStyleCnt="0">
        <dgm:presLayoutVars>
          <dgm:chMax val="0"/>
          <dgm:chPref val="0"/>
          <dgm:bulletEnabled val="1"/>
        </dgm:presLayoutVars>
      </dgm:prSet>
      <dgm:spPr/>
    </dgm:pt>
  </dgm:ptLst>
  <dgm:cxnLst>
    <dgm:cxn modelId="{A723D854-E962-406C-96BD-60A2DEF13E7D}" type="presOf" srcId="{8CA5568D-0F99-49AD-82BA-24A926D7E865}" destId="{686AE351-9B44-4727-8B38-4A411EB2839C}" srcOrd="0" destOrd="0" presId="urn:microsoft.com/office/officeart/2005/8/layout/venn1"/>
    <dgm:cxn modelId="{05421F77-52AC-4E7D-96CA-91CA95445AD1}" type="presOf" srcId="{C4BC3760-B07F-47ED-A6F6-261E7EA4DBF4}" destId="{D56DF239-2763-4C9A-AE3A-96E996F646BB}" srcOrd="0" destOrd="0" presId="urn:microsoft.com/office/officeart/2005/8/layout/venn1"/>
    <dgm:cxn modelId="{E3D4E87B-37E0-4E75-950C-2E09DD49B2BA}" srcId="{8CA5568D-0F99-49AD-82BA-24A926D7E865}" destId="{27AB894C-3F07-4D45-8448-7985DA12DDE0}" srcOrd="0" destOrd="0" parTransId="{D5FBFFF7-031F-4096-AFF1-66F4C8C63C67}" sibTransId="{FED83395-44A8-4253-B6B8-856655A19911}"/>
    <dgm:cxn modelId="{01766988-05D0-4928-95C4-94B038D84720}" type="presOf" srcId="{27AB894C-3F07-4D45-8448-7985DA12DDE0}" destId="{A4392BB3-AF2E-4D22-98C7-E2078C9704C4}" srcOrd="0" destOrd="0" presId="urn:microsoft.com/office/officeart/2005/8/layout/venn1"/>
    <dgm:cxn modelId="{6B3304D5-118D-4179-9E6B-1A7C4216C302}" type="presOf" srcId="{C4BC3760-B07F-47ED-A6F6-261E7EA4DBF4}" destId="{15DD1CF4-9A29-4BA3-9CE1-0E3F60995EDE}" srcOrd="1" destOrd="0" presId="urn:microsoft.com/office/officeart/2005/8/layout/venn1"/>
    <dgm:cxn modelId="{04CF5ADE-351D-4852-A15A-EDBA59556920}" type="presOf" srcId="{C4581EFB-4FCC-4757-9120-537D538AD6C0}" destId="{3B8810C1-8837-4419-944A-9E9449A8D6C7}" srcOrd="1" destOrd="0" presId="urn:microsoft.com/office/officeart/2005/8/layout/venn1"/>
    <dgm:cxn modelId="{9D27C9DE-B629-4E64-9BAB-81E28711971F}" srcId="{8CA5568D-0F99-49AD-82BA-24A926D7E865}" destId="{C4BC3760-B07F-47ED-A6F6-261E7EA4DBF4}" srcOrd="1" destOrd="0" parTransId="{7CBE4A9D-5864-4504-9E47-8D5F3DCD7B1F}" sibTransId="{83709E75-6E77-479D-BC5D-B7F075717A0F}"/>
    <dgm:cxn modelId="{6D4341E3-7392-40FC-A9C1-D83326CD8CD9}" type="presOf" srcId="{27AB894C-3F07-4D45-8448-7985DA12DDE0}" destId="{C3B7A71B-937B-44FE-995B-F082D15BD73F}" srcOrd="1" destOrd="0" presId="urn:microsoft.com/office/officeart/2005/8/layout/venn1"/>
    <dgm:cxn modelId="{16CF71E3-718D-4808-B19F-116A292A8C8E}" type="presOf" srcId="{C4581EFB-4FCC-4757-9120-537D538AD6C0}" destId="{04389F18-1584-4BC2-B618-054835E53A4B}" srcOrd="0" destOrd="0" presId="urn:microsoft.com/office/officeart/2005/8/layout/venn1"/>
    <dgm:cxn modelId="{D07BC6E9-5C16-4CF1-83F9-696AAB551A52}" srcId="{8CA5568D-0F99-49AD-82BA-24A926D7E865}" destId="{C4581EFB-4FCC-4757-9120-537D538AD6C0}" srcOrd="2" destOrd="0" parTransId="{CD15D6C7-6FFF-4879-B50D-396211EED15C}" sibTransId="{19F8B6D6-0823-4093-AE8F-6FE5C714D3C2}"/>
    <dgm:cxn modelId="{5FB403F7-2BAA-48C1-ABF1-F544AC049C4B}" type="presParOf" srcId="{686AE351-9B44-4727-8B38-4A411EB2839C}" destId="{A4392BB3-AF2E-4D22-98C7-E2078C9704C4}" srcOrd="0" destOrd="0" presId="urn:microsoft.com/office/officeart/2005/8/layout/venn1"/>
    <dgm:cxn modelId="{604D904F-F0AC-4A8C-81C0-8B6CD9CFC0CE}" type="presParOf" srcId="{686AE351-9B44-4727-8B38-4A411EB2839C}" destId="{C3B7A71B-937B-44FE-995B-F082D15BD73F}" srcOrd="1" destOrd="0" presId="urn:microsoft.com/office/officeart/2005/8/layout/venn1"/>
    <dgm:cxn modelId="{8E2A4F31-D842-47D0-B617-810AFBC8F7AB}" type="presParOf" srcId="{686AE351-9B44-4727-8B38-4A411EB2839C}" destId="{D56DF239-2763-4C9A-AE3A-96E996F646BB}" srcOrd="2" destOrd="0" presId="urn:microsoft.com/office/officeart/2005/8/layout/venn1"/>
    <dgm:cxn modelId="{2F6650A4-A277-45B0-8EAE-89B488A4F23F}" type="presParOf" srcId="{686AE351-9B44-4727-8B38-4A411EB2839C}" destId="{15DD1CF4-9A29-4BA3-9CE1-0E3F60995EDE}" srcOrd="3" destOrd="0" presId="urn:microsoft.com/office/officeart/2005/8/layout/venn1"/>
    <dgm:cxn modelId="{40E1F84D-35CB-4D09-9484-174C680B5052}" type="presParOf" srcId="{686AE351-9B44-4727-8B38-4A411EB2839C}" destId="{04389F18-1584-4BC2-B618-054835E53A4B}" srcOrd="4" destOrd="0" presId="urn:microsoft.com/office/officeart/2005/8/layout/venn1"/>
    <dgm:cxn modelId="{FE58145E-FE08-4C1F-861F-ABF0009D995A}" type="presParOf" srcId="{686AE351-9B44-4727-8B38-4A411EB2839C}" destId="{3B8810C1-8837-4419-944A-9E9449A8D6C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92BB3-AF2E-4D22-98C7-E2078C9704C4}">
      <dsp:nvSpPr>
        <dsp:cNvPr id="0" name=""/>
        <dsp:cNvSpPr/>
      </dsp:nvSpPr>
      <dsp:spPr>
        <a:xfrm>
          <a:off x="1964201" y="54561"/>
          <a:ext cx="2618935" cy="2618935"/>
        </a:xfrm>
        <a:prstGeom prst="ellipse">
          <a:avLst/>
        </a:prstGeom>
        <a:solidFill>
          <a:srgbClr val="FFCB66">
            <a:alpha val="49804"/>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Advocacy and Public Policy</a:t>
          </a:r>
        </a:p>
      </dsp:txBody>
      <dsp:txXfrm>
        <a:off x="2313392" y="512874"/>
        <a:ext cx="1920552" cy="1178520"/>
      </dsp:txXfrm>
    </dsp:sp>
    <dsp:sp modelId="{D56DF239-2763-4C9A-AE3A-96E996F646BB}">
      <dsp:nvSpPr>
        <dsp:cNvPr id="0" name=""/>
        <dsp:cNvSpPr/>
      </dsp:nvSpPr>
      <dsp:spPr>
        <a:xfrm>
          <a:off x="2909200" y="1691395"/>
          <a:ext cx="2618935" cy="2618935"/>
        </a:xfrm>
        <a:prstGeom prst="ellipse">
          <a:avLst/>
        </a:prstGeom>
        <a:solidFill>
          <a:srgbClr val="132454">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Membership Services</a:t>
          </a:r>
        </a:p>
      </dsp:txBody>
      <dsp:txXfrm>
        <a:off x="3710158" y="2367953"/>
        <a:ext cx="1571361" cy="1440414"/>
      </dsp:txXfrm>
    </dsp:sp>
    <dsp:sp modelId="{04389F18-1584-4BC2-B618-054835E53A4B}">
      <dsp:nvSpPr>
        <dsp:cNvPr id="0" name=""/>
        <dsp:cNvSpPr/>
      </dsp:nvSpPr>
      <dsp:spPr>
        <a:xfrm>
          <a:off x="1019202" y="1691395"/>
          <a:ext cx="2618935" cy="2618935"/>
        </a:xfrm>
        <a:prstGeom prst="ellipse">
          <a:avLst/>
        </a:prstGeom>
        <a:solidFill>
          <a:srgbClr val="7A1111">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Research and Data Collection</a:t>
          </a:r>
        </a:p>
      </dsp:txBody>
      <dsp:txXfrm>
        <a:off x="1265818" y="2367953"/>
        <a:ext cx="1571361" cy="14404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2/12/2018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1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Next, here are the regional</a:t>
            </a:r>
            <a:r>
              <a:rPr lang="en-US" sz="1600" baseline="0" dirty="0"/>
              <a:t> targets for completions. We utilized the current proportion of public, independent, and career school enrollment in the regions to divvy up future growth. As we roll out the completion targets, we will supplement regional projections with data on the current distribution of enrollment and completions by institution. When we ask institutions to determine their own completion targets, this data should help guide the discussion within regions. </a:t>
            </a:r>
            <a:endParaRPr lang="en-US" sz="1600" dirty="0"/>
          </a:p>
          <a:p>
            <a:endParaRPr lang="en-US" sz="1600"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932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53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24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7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4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48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37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49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and I welcome any questions or comments you have. </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21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Setting regional targets is a compelling strategy for several reasons. The first is that one size doesn’t fit all. Our 10 higher education regions identified on the map differ by population growth and demographics and are home to different labor markets. When it comes to the 60x30TX goals, regions are starting in different places. Institutions within those regions differ dramatically by mission, funding, and student population, just to name a few.</a:t>
            </a:r>
          </a:p>
          <a:p>
            <a:endParaRPr lang="en-US" sz="1300" dirty="0"/>
          </a:p>
          <a:p>
            <a:r>
              <a:rPr lang="en-US" sz="1300" dirty="0"/>
              <a:t>We also know from analysis of state data that students are very mobile, but predominantly students stay within their region (on average 80% of Texas students enroll in-region). This trend applies to high school to college matriculation, and in transfer patterns among higher education institutions.</a:t>
            </a:r>
          </a:p>
          <a:p>
            <a:endParaRPr lang="en-US" sz="1300" dirty="0"/>
          </a:p>
          <a:p>
            <a:pPr defTabSz="931637"/>
            <a:r>
              <a:rPr lang="en-US" sz="1300" dirty="0"/>
              <a:t>We also believe regional target-setting improves the effectiveness of institutional target-setting. Working in cooperation with other institutions and regional stakeholders knowledgeable about their local context, colleges and universities can consider factors outside of their single institution.</a:t>
            </a:r>
          </a:p>
          <a:p>
            <a:pPr defTabSz="931637"/>
            <a:endParaRPr lang="en-US" dirty="0"/>
          </a:p>
          <a:p>
            <a:pPr defTabSz="931637"/>
            <a:endParaRPr lang="en-US" dirty="0"/>
          </a:p>
          <a:p>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34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process for which we seek approval</a:t>
            </a:r>
            <a:r>
              <a:rPr lang="en-US" sz="1600" baseline="0" dirty="0"/>
              <a:t> has two parts.</a:t>
            </a:r>
          </a:p>
          <a:p>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step is for the Coordinating Board staff to replicate the methodology that produced 60x30TX goals with regional data</a:t>
            </a:r>
            <a:r>
              <a:rPr lang="en-US" sz="1600" baseline="0" dirty="0"/>
              <a:t> in </a:t>
            </a:r>
            <a:r>
              <a:rPr lang="en-US" sz="1600" dirty="0"/>
              <a:t>3 areas.</a:t>
            </a:r>
            <a:r>
              <a:rPr lang="en-US" sz="1600" baseline="0" dirty="0"/>
              <a:t> The first is</a:t>
            </a:r>
            <a:r>
              <a:rPr lang="en-US" sz="1600" dirty="0"/>
              <a:t> the 60x30 educated population goal.</a:t>
            </a:r>
            <a:r>
              <a:rPr lang="en-US" sz="1600" baseline="0" dirty="0"/>
              <a:t> The second is </a:t>
            </a:r>
            <a:r>
              <a:rPr lang="en-US" sz="1600" dirty="0"/>
              <a:t>the completion goal of 550,000 CABM degrees. And the third is the target of 65% of high school graduates enrolling directly in higher education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While all of the goals and targets of the strategic plan are critical for the future of Texas, these three areas are particularly well-suited to regional</a:t>
            </a:r>
            <a:r>
              <a:rPr lang="en-US" sz="1600" baseline="0" dirty="0"/>
              <a:t> work</a:t>
            </a:r>
            <a:r>
              <a:rPr lang="en-US" sz="1600" dirty="0"/>
              <a:t>. </a:t>
            </a:r>
          </a:p>
          <a:p>
            <a:endParaRPr lang="en-US" sz="1600" dirty="0"/>
          </a:p>
          <a:p>
            <a:r>
              <a:rPr lang="en-US" sz="1600" dirty="0"/>
              <a:t>In the second step, higher education regions will be asked to bring together institutions and other stakeholders to identify at least one powerful strategy for each of the three regional target</a:t>
            </a:r>
            <a:r>
              <a:rPr lang="en-US" sz="1600" baseline="0" dirty="0"/>
              <a:t> areas listed here. We will also ask them</a:t>
            </a:r>
            <a:r>
              <a:rPr lang="en-US" sz="1600" dirty="0"/>
              <a:t> to set their own numeric targets by institutions for the completion goal in 2020, 2025, and 2030. </a:t>
            </a:r>
          </a:p>
          <a:p>
            <a:endParaRPr lang="en-US" sz="1600" dirty="0"/>
          </a:p>
          <a:p>
            <a:r>
              <a:rPr lang="en-US" sz="1600" dirty="0"/>
              <a:t>I will not present the preliminary targets again today, but have the information available should you wish to discuss them.</a:t>
            </a:r>
          </a:p>
          <a:p>
            <a:endParaRPr lang="en-US" baseline="0"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90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process for which we seek approval</a:t>
            </a:r>
            <a:r>
              <a:rPr lang="en-US" sz="1600" baseline="0" dirty="0"/>
              <a:t> has two parts.</a:t>
            </a:r>
          </a:p>
          <a:p>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step is for the Coordinating Board staff to replicate the methodology that produced 60x30TX goals with regional data</a:t>
            </a:r>
            <a:r>
              <a:rPr lang="en-US" sz="1600" baseline="0" dirty="0"/>
              <a:t> in </a:t>
            </a:r>
            <a:r>
              <a:rPr lang="en-US" sz="1600" dirty="0"/>
              <a:t>3 areas.</a:t>
            </a:r>
            <a:r>
              <a:rPr lang="en-US" sz="1600" baseline="0" dirty="0"/>
              <a:t> The first is</a:t>
            </a:r>
            <a:r>
              <a:rPr lang="en-US" sz="1600" dirty="0"/>
              <a:t> the 60x30 educated population goal.</a:t>
            </a:r>
            <a:r>
              <a:rPr lang="en-US" sz="1600" baseline="0" dirty="0"/>
              <a:t> The second is </a:t>
            </a:r>
            <a:r>
              <a:rPr lang="en-US" sz="1600" dirty="0"/>
              <a:t>the completion goal of 550,000 CABM degrees. And the third is the target of 65% of high school graduates enrolling directly in higher education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While all of the goals and targets of the strategic plan are critical for the future of Texas, these three areas are particularly well-suited to regional</a:t>
            </a:r>
            <a:r>
              <a:rPr lang="en-US" sz="1600" baseline="0" dirty="0"/>
              <a:t> work</a:t>
            </a:r>
            <a:r>
              <a:rPr lang="en-US" sz="1600" dirty="0"/>
              <a:t>. </a:t>
            </a:r>
          </a:p>
          <a:p>
            <a:endParaRPr lang="en-US" sz="1600" dirty="0"/>
          </a:p>
          <a:p>
            <a:r>
              <a:rPr lang="en-US" sz="1600" dirty="0"/>
              <a:t>In the second step, higher education regions will be asked to bring together institutions and other stakeholders to identify at least one powerful strategy for each of the three regional target</a:t>
            </a:r>
            <a:r>
              <a:rPr lang="en-US" sz="1600" baseline="0" dirty="0"/>
              <a:t> areas listed here. We will also ask them</a:t>
            </a:r>
            <a:r>
              <a:rPr lang="en-US" sz="1600" dirty="0"/>
              <a:t> to set their own numeric targets by institutions for the completion goal in 2020, 2025, and 2030. </a:t>
            </a:r>
          </a:p>
          <a:p>
            <a:endParaRPr lang="en-US" sz="1600" dirty="0"/>
          </a:p>
          <a:p>
            <a:r>
              <a:rPr lang="en-US" sz="1600" dirty="0"/>
              <a:t>I will not present the preliminary targets again today, but have the information available should you wish to discuss them.</a:t>
            </a:r>
          </a:p>
          <a:p>
            <a:endParaRPr lang="en-US" baseline="0"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12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a:t>
            </a:r>
            <a:r>
              <a:rPr lang="en-US" sz="1600" baseline="0" dirty="0"/>
              <a:t> originally discussed rolling out the regional work for everyone this fall. After a healthy spoonful of reality about the magnitude of this work, we have decided to pilot one region this fall, which will be the large South Texas region. This region includes both the San Antonio area and the </a:t>
            </a:r>
            <a:r>
              <a:rPr lang="en-US" sz="1600" baseline="0" dirty="0" err="1"/>
              <a:t>rio</a:t>
            </a:r>
            <a:r>
              <a:rPr lang="en-US" sz="1600" baseline="0" dirty="0"/>
              <a:t> </a:t>
            </a:r>
            <a:r>
              <a:rPr lang="en-US" sz="1600" baseline="0" dirty="0" err="1"/>
              <a:t>grande</a:t>
            </a:r>
            <a:r>
              <a:rPr lang="en-US" sz="1600" baseline="0" dirty="0"/>
              <a:t> valley. Activity with the other 9 regions will begin after the first of the year, starting with THECB-led webinars. We will be asking regions to take the lead after that point, although CB </a:t>
            </a:r>
            <a:r>
              <a:rPr lang="en-US" sz="1600" dirty="0"/>
              <a:t>Staff will be available for virtual or in-person support.</a:t>
            </a:r>
            <a:endParaRPr lang="en-US" sz="1600" baseline="0" dirty="0"/>
          </a:p>
          <a:p>
            <a:endParaRPr lang="en-US" sz="1600" baseline="0" dirty="0"/>
          </a:p>
          <a:p>
            <a:r>
              <a:rPr lang="en-US" sz="1600" baseline="0" dirty="0"/>
              <a:t>We will also be aligning some of our regular agency </a:t>
            </a:r>
            <a:r>
              <a:rPr lang="en-US" sz="1600" baseline="0" dirty="0" err="1"/>
              <a:t>convenings</a:t>
            </a:r>
            <a:r>
              <a:rPr lang="en-US" sz="1600" baseline="0" dirty="0"/>
              <a:t> to layer on support for this work, including use of the fall Data Fellows meetings to train people on the regional data workbooks and the Spring accountability meetings to foster regional collaboration and discussion of best practices. </a:t>
            </a:r>
            <a:endParaRPr lang="en-US" sz="1600" dirty="0"/>
          </a:p>
          <a:p>
            <a:r>
              <a:rPr lang="en-US" sz="1600" dirty="0"/>
              <a:t> </a:t>
            </a:r>
          </a:p>
          <a:p>
            <a:endParaRPr lang="en-US" baseline="0"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28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b="0" cap="none" baseline="0">
                <a:solidFill>
                  <a:srgbClr val="132454"/>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rgbClr val="7A111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a:solidFill>
              <a:srgbClr val="7A1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Independent Colleges &amp; Universities of Texas, Inc. (ICUT)</a:t>
            </a:r>
            <a:endParaRPr lang="en-US" dirty="0"/>
          </a:p>
        </p:txBody>
      </p:sp>
      <p:sp>
        <p:nvSpPr>
          <p:cNvPr id="4" name="Date Placeholder 3"/>
          <p:cNvSpPr>
            <a:spLocks noGrp="1"/>
          </p:cNvSpPr>
          <p:nvPr>
            <p:ph type="dt" sz="half" idx="10"/>
          </p:nvPr>
        </p:nvSpPr>
        <p:spPr/>
        <p:txBody>
          <a:bodyPr/>
          <a:lstStyle/>
          <a:p>
            <a:fld id="{4A98D764-800D-4364-B26D-D0AA4555F3FA}" type="datetime1">
              <a:rPr lang="en-US" smtClean="0"/>
              <a:t>2/12/2018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a:extLst>
              <a:ext uri="{FF2B5EF4-FFF2-40B4-BE49-F238E27FC236}">
                <a16:creationId xmlns:a16="http://schemas.microsoft.com/office/drawing/2014/main" id="{517A84CC-A4A6-49C1-A6BC-5676F819D532}"/>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Independent Colleges &amp; Universities of Texas, Inc. (ICUT)</a:t>
            </a:r>
            <a:endParaRPr lang="en-US" dirty="0"/>
          </a:p>
        </p:txBody>
      </p:sp>
      <p:sp>
        <p:nvSpPr>
          <p:cNvPr id="4" name="Date Placeholder 3"/>
          <p:cNvSpPr>
            <a:spLocks noGrp="1"/>
          </p:cNvSpPr>
          <p:nvPr>
            <p:ph type="dt" sz="half" idx="10"/>
          </p:nvPr>
        </p:nvSpPr>
        <p:spPr/>
        <p:txBody>
          <a:bodyPr/>
          <a:lstStyle/>
          <a:p>
            <a:fld id="{2F0E010C-1087-4CBC-8F04-81A5FEDF3D2E}" type="datetime1">
              <a:rPr lang="en-US" smtClean="0"/>
              <a:t>2/12/2018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a:extLst>
              <a:ext uri="{FF2B5EF4-FFF2-40B4-BE49-F238E27FC236}">
                <a16:creationId xmlns:a16="http://schemas.microsoft.com/office/drawing/2014/main" id="{BCE1ADE0-45CB-46C5-A185-8EC9FB4A0FF4}"/>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FBA77F1-4FF8-45EA-936C-291822F8ECC3}"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solidFill>
                  <a:schemeClr val="bg1"/>
                </a:solidFill>
              </a:defRPr>
            </a:lvl1pPr>
          </a:lstStyle>
          <a:p>
            <a:fld id="{42B960B7-1A5D-4A40-9C6E-0A7BBAA5F990}" type="slidenum">
              <a:rPr lang="en-US" smtClean="0"/>
              <a:pPr/>
              <a:t>‹#›</a:t>
            </a:fld>
            <a:endParaRPr lang="en-US" dirty="0"/>
          </a:p>
        </p:txBody>
      </p:sp>
      <p:sp>
        <p:nvSpPr>
          <p:cNvPr id="8" name="Text Box 7"/>
          <p:cNvSpPr txBox="1"/>
          <p:nvPr userDrawn="1"/>
        </p:nvSpPr>
        <p:spPr>
          <a:xfrm>
            <a:off x="6581993" y="3133306"/>
            <a:ext cx="5209888"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30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Coordinating Board</a:t>
            </a:r>
            <a:endParaRPr lang="en-US" sz="3000" baseline="0" dirty="0">
              <a:effectLst/>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993" y="1734433"/>
            <a:ext cx="5120640" cy="1398873"/>
          </a:xfrm>
          <a:prstGeom prst="rect">
            <a:avLst/>
          </a:prstGeom>
        </p:spPr>
      </p:pic>
    </p:spTree>
    <p:extLst>
      <p:ext uri="{BB962C8B-B14F-4D97-AF65-F5344CB8AC3E}">
        <p14:creationId xmlns:p14="http://schemas.microsoft.com/office/powerpoint/2010/main" val="123091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70EDFA4-F69E-4B3C-8FF4-DD34737243A0}"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95385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83276FE-DC24-4C2B-A498-632F457B9DB2}"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04414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7FAB10B-1B78-4BC5-A6CC-FBA4CB42DEA1}" type="datetime1">
              <a:rPr lang="en-US" smtClean="0"/>
              <a:t>2/12/2018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75545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4506CF77-B1D0-426D-B613-F8D785B36782}" type="datetime1">
              <a:rPr lang="en-US" smtClean="0"/>
              <a:t>2/12/2018</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dirty="0"/>
          </a:p>
        </p:txBody>
      </p:sp>
    </p:spTree>
    <p:extLst>
      <p:ext uri="{BB962C8B-B14F-4D97-AF65-F5344CB8AC3E}">
        <p14:creationId xmlns:p14="http://schemas.microsoft.com/office/powerpoint/2010/main" val="13903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7477BC37-5D10-417C-935A-366A6C3C28DE}" type="datetime1">
              <a:rPr lang="en-US" smtClean="0"/>
              <a:t>2/12/2018</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1228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2524FF3-96C4-4123-9EB9-129308E5B2BB}" type="datetime1">
              <a:rPr lang="en-US" smtClean="0"/>
              <a:t>2/12/2018</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0" dirty="0">
              <a:solidFill>
                <a:schemeClr val="bg1"/>
              </a:solidFill>
            </a:endParaRPr>
          </a:p>
        </p:txBody>
      </p:sp>
    </p:spTree>
    <p:extLst>
      <p:ext uri="{BB962C8B-B14F-4D97-AF65-F5344CB8AC3E}">
        <p14:creationId xmlns:p14="http://schemas.microsoft.com/office/powerpoint/2010/main" val="1127897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E3F91F5-181E-4406-8944-B7720DC60B1C}" type="datetime1">
              <a:rPr lang="en-US" smtClean="0"/>
              <a:t>2/12/2018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27016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Independent Colleges &amp; Universities of Texas, Inc. (ICUT)</a:t>
            </a:r>
          </a:p>
        </p:txBody>
      </p:sp>
      <p:sp>
        <p:nvSpPr>
          <p:cNvPr id="4" name="Date Placeholder 3"/>
          <p:cNvSpPr>
            <a:spLocks noGrp="1"/>
          </p:cNvSpPr>
          <p:nvPr>
            <p:ph type="dt" sz="half" idx="10"/>
          </p:nvPr>
        </p:nvSpPr>
        <p:spPr/>
        <p:txBody>
          <a:bodyPr/>
          <a:lstStyle/>
          <a:p>
            <a:fld id="{9BBD811F-9015-4E8E-813F-CC732F28FFF0}" type="datetime1">
              <a:rPr lang="en-US" smtClean="0"/>
              <a:t>2/12/2018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a:extLst>
              <a:ext uri="{FF2B5EF4-FFF2-40B4-BE49-F238E27FC236}">
                <a16:creationId xmlns:a16="http://schemas.microsoft.com/office/drawing/2014/main" id="{5A7CDAD8-B76B-4DB4-B389-4994790AA019}"/>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FE810DB-F89A-44B8-93E5-B5CBE8411642}" type="datetime1">
              <a:rPr lang="en-US" smtClean="0"/>
              <a:t>2/12/2018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84053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66C6844-7F73-43CA-A410-97CA879310FD}"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825679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6C2A171-5F3A-43BD-A3DC-0F4D17FC743B}"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81861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AFEDCD8-2695-42B4-9753-0ADBD4473196}" type="datetime1">
              <a:rPr lang="en-US" smtClean="0"/>
              <a:t>2/12/2018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7" name="Title 6"/>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235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FB740EF-047B-4128-B5C3-9AEA94EBCB0D}" type="datetime1">
              <a:rPr lang="en-US" smtClean="0"/>
              <a:t>2/12/2018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8" name="Title 7"/>
          <p:cNvSpPr>
            <a:spLocks noGrp="1"/>
          </p:cNvSpPr>
          <p:nvPr>
            <p:ph type="title"/>
          </p:nvPr>
        </p:nvSpPr>
        <p:spPr>
          <a:xfrm>
            <a:off x="838200" y="538929"/>
            <a:ext cx="10515600" cy="701731"/>
          </a:xfrm>
          <a:prstGeom prst="rect">
            <a:avLst/>
          </a:prstGeom>
          <a:solidFill>
            <a:srgbClr val="005B83"/>
          </a:solidFill>
        </p:spPr>
        <p:txBody>
          <a:bodyPr>
            <a:sp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440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a:prstGeom prst="rect">
            <a:avLst/>
          </a:prstGeo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4939E91F-0CAD-4C86-B4D6-D166C970AD3C}" type="datetime1">
              <a:rPr lang="en-US" smtClean="0"/>
              <a:t>2/12/2018</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dirty="0"/>
          </a:p>
        </p:txBody>
      </p:sp>
      <p:sp>
        <p:nvSpPr>
          <p:cNvPr id="10" name="Title 9"/>
          <p:cNvSpPr>
            <a:spLocks noGrp="1"/>
          </p:cNvSpPr>
          <p:nvPr>
            <p:ph type="title"/>
          </p:nvPr>
        </p:nvSpPr>
        <p:spPr>
          <a:xfrm>
            <a:off x="838200" y="365127"/>
            <a:ext cx="10515600" cy="1149351"/>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7892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fld id="{EE896C1D-029D-4A78-BC67-1FDAA995C1B6}" type="datetime1">
              <a:rPr lang="en-US" smtClean="0"/>
              <a:t>2/12/2018</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a:t>INTERNAL DRAFT: NOT FOR DISTRIBUTION</a:t>
            </a: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053913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solidFill>
                  <a:schemeClr val="bg1"/>
                </a:solidFill>
              </a:defRPr>
            </a:lvl1pPr>
          </a:lstStyle>
          <a:p>
            <a:fld id="{42B960B7-1A5D-4A40-9C6E-0A7BBAA5F990}" type="slidenum">
              <a:rPr lang="en-US" smtClean="0"/>
              <a:pPr/>
              <a:t>‹#›</a:t>
            </a:fld>
            <a:endParaRPr lang="en-US" dirty="0"/>
          </a:p>
        </p:txBody>
      </p:sp>
      <p:sp>
        <p:nvSpPr>
          <p:cNvPr id="8" name="Text Box 7"/>
          <p:cNvSpPr txBox="1"/>
          <p:nvPr userDrawn="1"/>
        </p:nvSpPr>
        <p:spPr>
          <a:xfrm>
            <a:off x="6581993" y="3133306"/>
            <a:ext cx="5209888"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30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Coordinating Board</a:t>
            </a:r>
            <a:endParaRPr lang="en-US" sz="3000" baseline="0" dirty="0">
              <a:effectLst/>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993" y="1734433"/>
            <a:ext cx="5120640" cy="1398873"/>
          </a:xfrm>
          <a:prstGeom prst="rect">
            <a:avLst/>
          </a:prstGeom>
        </p:spPr>
      </p:pic>
    </p:spTree>
    <p:extLst>
      <p:ext uri="{BB962C8B-B14F-4D97-AF65-F5344CB8AC3E}">
        <p14:creationId xmlns:p14="http://schemas.microsoft.com/office/powerpoint/2010/main" val="3908508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41DDE79A-C16B-443F-AB17-2FECBFE0FEA8}"/>
              </a:ext>
            </a:extLst>
          </p:cNvPr>
          <p:cNvSpPr>
            <a:spLocks noGrp="1"/>
          </p:cNvSpPr>
          <p:nvPr>
            <p:ph type="sldNum" sz="quarter" idx="10"/>
          </p:nvPr>
        </p:nvSpPr>
        <p:spPr/>
        <p:txBody>
          <a:bodyPr/>
          <a:lstStyle/>
          <a:p>
            <a:fld id="{AF971ED6-F539-42B4-A1AB-8EF26E73C83D}" type="slidenum">
              <a:rPr lang="en-US" smtClean="0"/>
              <a:t>‹#›</a:t>
            </a:fld>
            <a:endParaRPr lang="en-US"/>
          </a:p>
        </p:txBody>
      </p:sp>
    </p:spTree>
    <p:extLst>
      <p:ext uri="{BB962C8B-B14F-4D97-AF65-F5344CB8AC3E}">
        <p14:creationId xmlns:p14="http://schemas.microsoft.com/office/powerpoint/2010/main" val="170789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1014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b="0" cap="none" baseline="0">
                <a:solidFill>
                  <a:srgbClr val="132454"/>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rgbClr val="7A1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475322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47465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dirty="0"/>
          </a:p>
        </p:txBody>
      </p:sp>
    </p:spTree>
    <p:extLst>
      <p:ext uri="{BB962C8B-B14F-4D97-AF65-F5344CB8AC3E}">
        <p14:creationId xmlns:p14="http://schemas.microsoft.com/office/powerpoint/2010/main" val="965736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260359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0" dirty="0">
              <a:solidFill>
                <a:schemeClr val="bg1"/>
              </a:solidFill>
            </a:endParaRPr>
          </a:p>
        </p:txBody>
      </p:sp>
    </p:spTree>
    <p:extLst>
      <p:ext uri="{BB962C8B-B14F-4D97-AF65-F5344CB8AC3E}">
        <p14:creationId xmlns:p14="http://schemas.microsoft.com/office/powerpoint/2010/main" val="3202618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359664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776027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3760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732698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7" name="Title 6"/>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7032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Independent Colleges &amp; Universities of Texas, Inc. (ICUT)</a:t>
            </a:r>
            <a:endParaRPr lang="en-US" dirty="0"/>
          </a:p>
        </p:txBody>
      </p:sp>
      <p:sp>
        <p:nvSpPr>
          <p:cNvPr id="5" name="Date Placeholder 4"/>
          <p:cNvSpPr>
            <a:spLocks noGrp="1"/>
          </p:cNvSpPr>
          <p:nvPr>
            <p:ph type="dt" sz="half" idx="10"/>
          </p:nvPr>
        </p:nvSpPr>
        <p:spPr/>
        <p:txBody>
          <a:bodyPr/>
          <a:lstStyle/>
          <a:p>
            <a:fld id="{93616065-DDDC-4890-B9FB-4161E5FF26ED}" type="datetime1">
              <a:rPr lang="en-US" smtClean="0"/>
              <a:t>2/12/2018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a:extLst>
              <a:ext uri="{FF2B5EF4-FFF2-40B4-BE49-F238E27FC236}">
                <a16:creationId xmlns:a16="http://schemas.microsoft.com/office/drawing/2014/main" id="{835B18AC-4AFF-478C-BA9D-494D70E0B554}"/>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
        <p:nvSpPr>
          <p:cNvPr id="8" name="Title 7"/>
          <p:cNvSpPr>
            <a:spLocks noGrp="1"/>
          </p:cNvSpPr>
          <p:nvPr>
            <p:ph type="title"/>
          </p:nvPr>
        </p:nvSpPr>
        <p:spPr>
          <a:xfrm>
            <a:off x="838200" y="538929"/>
            <a:ext cx="10515600" cy="701731"/>
          </a:xfrm>
          <a:prstGeom prst="rect">
            <a:avLst/>
          </a:prstGeom>
          <a:solidFill>
            <a:srgbClr val="005B83"/>
          </a:solidFill>
        </p:spPr>
        <p:txBody>
          <a:bodyPr>
            <a:sp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53849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a:prstGeom prst="rect">
            <a:avLst/>
          </a:prstGeo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dirty="0"/>
          </a:p>
        </p:txBody>
      </p:sp>
      <p:sp>
        <p:nvSpPr>
          <p:cNvPr id="10" name="Title 9"/>
          <p:cNvSpPr>
            <a:spLocks noGrp="1"/>
          </p:cNvSpPr>
          <p:nvPr>
            <p:ph type="title"/>
          </p:nvPr>
        </p:nvSpPr>
        <p:spPr>
          <a:xfrm>
            <a:off x="838200" y="365127"/>
            <a:ext cx="10515600" cy="1149351"/>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49791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31215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rgbClr val="7A11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rgbClr val="7A11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Independent Colleges &amp; Universities of Texas, Inc. (ICUT)</a:t>
            </a:r>
            <a:endParaRPr lang="en-US" dirty="0"/>
          </a:p>
        </p:txBody>
      </p:sp>
      <p:sp>
        <p:nvSpPr>
          <p:cNvPr id="7" name="Date Placeholder 6"/>
          <p:cNvSpPr>
            <a:spLocks noGrp="1"/>
          </p:cNvSpPr>
          <p:nvPr>
            <p:ph type="dt" sz="half" idx="10"/>
          </p:nvPr>
        </p:nvSpPr>
        <p:spPr/>
        <p:txBody>
          <a:bodyPr/>
          <a:lstStyle/>
          <a:p>
            <a:fld id="{B00F35A4-8EBA-454A-BF9E-1CC9025526C4}" type="datetime1">
              <a:rPr lang="en-US" smtClean="0"/>
              <a:t>2/12/2018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a:extLst>
              <a:ext uri="{FF2B5EF4-FFF2-40B4-BE49-F238E27FC236}">
                <a16:creationId xmlns:a16="http://schemas.microsoft.com/office/drawing/2014/main" id="{614BCC58-DCD2-491A-A337-13FB6BDB35F1}"/>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Independent Colleges &amp; Universities of Texas, Inc. (ICUT)</a:t>
            </a:r>
            <a:endParaRPr lang="en-US" dirty="0"/>
          </a:p>
        </p:txBody>
      </p:sp>
      <p:sp>
        <p:nvSpPr>
          <p:cNvPr id="3" name="Date Placeholder 2"/>
          <p:cNvSpPr>
            <a:spLocks noGrp="1"/>
          </p:cNvSpPr>
          <p:nvPr>
            <p:ph type="dt" sz="half" idx="10"/>
          </p:nvPr>
        </p:nvSpPr>
        <p:spPr/>
        <p:txBody>
          <a:bodyPr/>
          <a:lstStyle/>
          <a:p>
            <a:fld id="{B27BC973-EF19-40BB-8BE1-33D719DA3694}" type="datetime1">
              <a:rPr lang="en-US" smtClean="0"/>
              <a:t>2/12/2018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18C3540C-2E94-4044-97DF-CA4A5C90C825}"/>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3" name="Footer Placeholder 212"/>
          <p:cNvSpPr>
            <a:spLocks noGrp="1"/>
          </p:cNvSpPr>
          <p:nvPr>
            <p:ph type="ftr" sz="quarter" idx="11"/>
          </p:nvPr>
        </p:nvSpPr>
        <p:spPr/>
        <p:txBody>
          <a:bodyPr/>
          <a:lstStyle/>
          <a:p>
            <a:r>
              <a:rPr lang="en-US"/>
              <a:t>Independent Colleges &amp; Universities of Texas, Inc. (ICUT)</a:t>
            </a:r>
            <a:endParaRPr lang="en-US" dirty="0"/>
          </a:p>
        </p:txBody>
      </p:sp>
      <p:sp>
        <p:nvSpPr>
          <p:cNvPr id="212" name="Date Placeholder 211"/>
          <p:cNvSpPr>
            <a:spLocks noGrp="1"/>
          </p:cNvSpPr>
          <p:nvPr>
            <p:ph type="dt" sz="half" idx="10"/>
          </p:nvPr>
        </p:nvSpPr>
        <p:spPr/>
        <p:txBody>
          <a:bodyPr/>
          <a:lstStyle/>
          <a:p>
            <a:fld id="{C914B180-72CD-49F0-9765-26ED792B2E2E}" type="datetime1">
              <a:rPr lang="en-US" smtClean="0"/>
              <a:t>2/12/2018</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pic>
        <p:nvPicPr>
          <p:cNvPr id="56" name="Picture 55">
            <a:extLst>
              <a:ext uri="{FF2B5EF4-FFF2-40B4-BE49-F238E27FC236}">
                <a16:creationId xmlns:a16="http://schemas.microsoft.com/office/drawing/2014/main" id="{1017D188-3664-44C1-AB7A-2B7A4FB79145}"/>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132454"/>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Independent Colleges &amp; Universities of Texas, Inc. (ICUT)</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A09956F2-AAA4-47BE-AA9A-6FE25B5D4EA1}" type="datetime1">
              <a:rPr lang="en-US" smtClean="0"/>
              <a:t>2/12/2018</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pic>
        <p:nvPicPr>
          <p:cNvPr id="61" name="Picture 60">
            <a:extLst>
              <a:ext uri="{FF2B5EF4-FFF2-40B4-BE49-F238E27FC236}">
                <a16:creationId xmlns:a16="http://schemas.microsoft.com/office/drawing/2014/main" id="{DDC19E29-BF04-4B9A-9ABF-61108A77C5F4}"/>
              </a:ext>
            </a:extLst>
          </p:cNvPr>
          <p:cNvPicPr>
            <a:picLocks noChangeAspect="1"/>
          </p:cNvPicPr>
          <p:nvPr userDrawn="1"/>
        </p:nvPicPr>
        <p:blipFill>
          <a:blip r:embed="rId2"/>
          <a:stretch>
            <a:fillRect/>
          </a:stretch>
        </p:blipFill>
        <p:spPr>
          <a:xfrm>
            <a:off x="-76200" y="6160506"/>
            <a:ext cx="685800" cy="685800"/>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132454"/>
        </a:solidFill>
        <a:effectLst/>
      </p:bgPr>
    </p:bg>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8" name="Straight Connector 147"/>
          <p:cNvCxnSpPr/>
          <p:nvPr userDrawn="1"/>
        </p:nvCxnSpPr>
        <p:spPr>
          <a:xfrm>
            <a:off x="609600" y="6172200"/>
            <a:ext cx="10972800" cy="0"/>
          </a:xfrm>
          <a:prstGeom prst="line">
            <a:avLst/>
          </a:prstGeom>
          <a:ln w="12700">
            <a:solidFill>
              <a:srgbClr val="7A111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latin typeface="Calibri Light" panose="020F0302020204030204" pitchFamily="34" charset="0"/>
                <a:cs typeface="Calibri Light" panose="020F0302020204030204" pitchFamily="34" charset="0"/>
              </a:defRPr>
            </a:lvl1pPr>
          </a:lstStyle>
          <a:p>
            <a:r>
              <a:rPr lang="en-US"/>
              <a:t>Independent Colleges &amp; Universities of Texas, Inc. (ICUT)</a:t>
            </a:r>
            <a:endParaRPr lang="en-US" dirty="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Calibri Light" panose="020F0302020204030204" pitchFamily="34" charset="0"/>
                <a:cs typeface="Calibri Light" panose="020F0302020204030204" pitchFamily="34" charset="0"/>
              </a:defRPr>
            </a:lvl1pPr>
          </a:lstStyle>
          <a:p>
            <a:fld id="{AA4DF1D4-050E-4528-BE15-3FC71DEB989B}" type="datetime1">
              <a:rPr lang="en-US" smtClean="0"/>
              <a:pPr/>
              <a:t>2/12/2018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Calibri Light" panose="020F0302020204030204" pitchFamily="34" charset="0"/>
                <a:cs typeface="Calibri Light" panose="020F0302020204030204" pitchFamily="34" charset="0"/>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0" kern="1200">
          <a:solidFill>
            <a:srgbClr val="132454"/>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800"/>
        </a:spcBef>
        <a:buClr>
          <a:srgbClr val="7A1111"/>
        </a:buClr>
        <a:buSzPct val="10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1200"/>
        </a:spcBef>
        <a:buClr>
          <a:srgbClr val="7A1111"/>
        </a:buClr>
        <a:buSzPct val="10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685800" indent="-179388" algn="l" defTabSz="914400" rtl="0" eaLnBrk="1" latinLnBrk="0" hangingPunct="1">
        <a:lnSpc>
          <a:spcPct val="90000"/>
        </a:lnSpc>
        <a:spcBef>
          <a:spcPts val="800"/>
        </a:spcBef>
        <a:buClr>
          <a:srgbClr val="7A1111"/>
        </a:buClr>
        <a:buSzPct val="10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914400" indent="-182880" algn="l" defTabSz="914400" rtl="0" eaLnBrk="1" latinLnBrk="0" hangingPunct="1">
        <a:lnSpc>
          <a:spcPct val="90000"/>
        </a:lnSpc>
        <a:spcBef>
          <a:spcPts val="800"/>
        </a:spcBef>
        <a:buClr>
          <a:srgbClr val="7A1111"/>
        </a:buClr>
        <a:buSzPct val="100000"/>
        <a:buFont typeface="Arial"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1143000" indent="-179388" algn="l" defTabSz="914400" rtl="0" eaLnBrk="1" latinLnBrk="0" hangingPunct="1">
        <a:lnSpc>
          <a:spcPct val="90000"/>
        </a:lnSpc>
        <a:spcBef>
          <a:spcPts val="600"/>
        </a:spcBef>
        <a:buClr>
          <a:srgbClr val="7A1111"/>
        </a:buClr>
        <a:buSzPct val="100000"/>
        <a:buFont typeface="Arial"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59592"/>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5145" y="6315290"/>
            <a:ext cx="1625600" cy="487680"/>
          </a:xfrm>
          <a:prstGeom prst="rect">
            <a:avLst/>
          </a:prstGeom>
        </p:spPr>
      </p:pic>
      <p:sp>
        <p:nvSpPr>
          <p:cNvPr id="9" name="Title Placeholder 8">
            <a:extLst>
              <a:ext uri="{FF2B5EF4-FFF2-40B4-BE49-F238E27FC236}">
                <a16:creationId xmlns:a16="http://schemas.microsoft.com/office/drawing/2014/main" id="{D5E3E025-AD05-4CCC-A5A4-6B88425A3C6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10">
            <a:extLst>
              <a:ext uri="{FF2B5EF4-FFF2-40B4-BE49-F238E27FC236}">
                <a16:creationId xmlns:a16="http://schemas.microsoft.com/office/drawing/2014/main" id="{78331FA9-E2BB-4102-BCF5-6C7EF07B0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42939A8C-6536-406E-AD4B-C39CD81F056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F2AE4-21E6-41CD-B6F8-835DAE533FF8}" type="slidenum">
              <a:rPr lang="en-US" smtClean="0"/>
              <a:t>‹#›</a:t>
            </a:fld>
            <a:endParaRPr lang="en-US"/>
          </a:p>
        </p:txBody>
      </p:sp>
    </p:spTree>
    <p:extLst>
      <p:ext uri="{BB962C8B-B14F-4D97-AF65-F5344CB8AC3E}">
        <p14:creationId xmlns:p14="http://schemas.microsoft.com/office/powerpoint/2010/main" val="27197441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59592"/>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5145" y="6315290"/>
            <a:ext cx="1625600" cy="487680"/>
          </a:xfrm>
          <a:prstGeom prst="rect">
            <a:avLst/>
          </a:prstGeom>
        </p:spPr>
      </p:pic>
      <p:sp>
        <p:nvSpPr>
          <p:cNvPr id="3" name="Title Placeholder 2">
            <a:extLst>
              <a:ext uri="{FF2B5EF4-FFF2-40B4-BE49-F238E27FC236}">
                <a16:creationId xmlns:a16="http://schemas.microsoft.com/office/drawing/2014/main" id="{957A952B-7804-43D1-BD8E-CCFF155D546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03171F8E-7097-479B-9B5F-77F1EAF4D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09877C-6A37-4125-B851-8E05EFC93F9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71ED6-F539-42B4-A1AB-8EF26E73C83D}" type="slidenum">
              <a:rPr lang="en-US" smtClean="0"/>
              <a:t>‹#›</a:t>
            </a:fld>
            <a:endParaRPr lang="en-US"/>
          </a:p>
        </p:txBody>
      </p:sp>
    </p:spTree>
    <p:extLst>
      <p:ext uri="{BB962C8B-B14F-4D97-AF65-F5344CB8AC3E}">
        <p14:creationId xmlns:p14="http://schemas.microsoft.com/office/powerpoint/2010/main" val="17728106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854D-F80D-4525-BF9A-2CA037E7DAEC}"/>
              </a:ext>
            </a:extLst>
          </p:cNvPr>
          <p:cNvSpPr>
            <a:spLocks noGrp="1"/>
          </p:cNvSpPr>
          <p:nvPr>
            <p:ph type="ctrTitle"/>
          </p:nvPr>
        </p:nvSpPr>
        <p:spPr>
          <a:xfrm>
            <a:off x="1150154" y="2377440"/>
            <a:ext cx="9604310" cy="2931027"/>
          </a:xfrm>
        </p:spPr>
        <p:txBody>
          <a:bodyPr>
            <a:normAutofit fontScale="90000"/>
          </a:bodyPr>
          <a:lstStyle/>
          <a:p>
            <a:pPr algn="ctr"/>
            <a:r>
              <a:rPr lang="en-US" sz="5300" b="1" dirty="0"/>
              <a:t>Transparency and Non-Profit Private Institutions of Higher Education: Where Do We Go From Here?</a:t>
            </a:r>
            <a:br>
              <a:rPr lang="en-US" dirty="0"/>
            </a:br>
            <a:endParaRPr lang="en-US" dirty="0"/>
          </a:p>
        </p:txBody>
      </p:sp>
      <p:sp>
        <p:nvSpPr>
          <p:cNvPr id="3" name="Subtitle 2">
            <a:extLst>
              <a:ext uri="{FF2B5EF4-FFF2-40B4-BE49-F238E27FC236}">
                <a16:creationId xmlns:a16="http://schemas.microsoft.com/office/drawing/2014/main" id="{8921F31C-CBE4-45F9-A386-659441DD5F52}"/>
              </a:ext>
            </a:extLst>
          </p:cNvPr>
          <p:cNvSpPr>
            <a:spLocks noGrp="1"/>
          </p:cNvSpPr>
          <p:nvPr>
            <p:ph type="subTitle" idx="1"/>
          </p:nvPr>
        </p:nvSpPr>
        <p:spPr>
          <a:xfrm>
            <a:off x="1293845" y="5432564"/>
            <a:ext cx="9604310" cy="693916"/>
          </a:xfrm>
        </p:spPr>
        <p:txBody>
          <a:bodyPr/>
          <a:lstStyle/>
          <a:p>
            <a:r>
              <a:rPr lang="en-US" dirty="0"/>
              <a:t>Elizabeth M. Puthoff, Vice President for Research and Policy Analysis, ICUT</a:t>
            </a:r>
          </a:p>
          <a:p>
            <a:r>
              <a:rPr lang="en-US" dirty="0"/>
              <a:t>Jenna Cullinane Hege, PhD, Deputy Assistant Commissioner for Strategic Planning, THECB</a:t>
            </a:r>
          </a:p>
        </p:txBody>
      </p:sp>
      <p:pic>
        <p:nvPicPr>
          <p:cNvPr id="4" name="Picture 3">
            <a:extLst>
              <a:ext uri="{FF2B5EF4-FFF2-40B4-BE49-F238E27FC236}">
                <a16:creationId xmlns:a16="http://schemas.microsoft.com/office/drawing/2014/main" id="{ACD066AD-FD56-4DDF-B079-ACB9E7D0EF85}"/>
              </a:ext>
            </a:extLst>
          </p:cNvPr>
          <p:cNvPicPr>
            <a:picLocks noChangeAspect="1"/>
          </p:cNvPicPr>
          <p:nvPr/>
        </p:nvPicPr>
        <p:blipFill>
          <a:blip r:embed="rId2"/>
          <a:stretch>
            <a:fillRect/>
          </a:stretch>
        </p:blipFill>
        <p:spPr>
          <a:xfrm>
            <a:off x="388429" y="360174"/>
            <a:ext cx="3478178" cy="1817927"/>
          </a:xfrm>
          <a:prstGeom prst="rect">
            <a:avLst/>
          </a:prstGeom>
        </p:spPr>
      </p:pic>
      <p:pic>
        <p:nvPicPr>
          <p:cNvPr id="6" name="Picture 5">
            <a:extLst>
              <a:ext uri="{FF2B5EF4-FFF2-40B4-BE49-F238E27FC236}">
                <a16:creationId xmlns:a16="http://schemas.microsoft.com/office/drawing/2014/main" id="{4E6C4F36-1056-428C-B429-26F7B3AEF6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727"/>
          <a:stretch/>
        </p:blipFill>
        <p:spPr>
          <a:xfrm>
            <a:off x="8176437" y="887015"/>
            <a:ext cx="3803399" cy="1216658"/>
          </a:xfrm>
          <a:prstGeom prst="rect">
            <a:avLst/>
          </a:prstGeom>
        </p:spPr>
      </p:pic>
    </p:spTree>
    <p:extLst>
      <p:ext uri="{BB962C8B-B14F-4D97-AF65-F5344CB8AC3E}">
        <p14:creationId xmlns:p14="http://schemas.microsoft.com/office/powerpoint/2010/main" val="375686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365127"/>
            <a:ext cx="11521440" cy="1325563"/>
          </a:xfrm>
        </p:spPr>
        <p:txBody>
          <a:bodyPr>
            <a:normAutofit/>
          </a:bodyPr>
          <a:lstStyle/>
          <a:p>
            <a:r>
              <a:rPr lang="en-US" dirty="0"/>
              <a:t>ICUT institutions are included in many </a:t>
            </a:r>
            <a:r>
              <a:rPr lang="en-US" i="1" dirty="0"/>
              <a:t>60x30TX</a:t>
            </a:r>
            <a:r>
              <a:rPr lang="en-US" dirty="0"/>
              <a:t> goals and targets at the </a:t>
            </a:r>
            <a:r>
              <a:rPr lang="en-US" i="1" dirty="0"/>
              <a:t>state or regional level</a:t>
            </a:r>
          </a:p>
        </p:txBody>
      </p:sp>
      <p:sp>
        <p:nvSpPr>
          <p:cNvPr id="6" name="Content Placeholder 5"/>
          <p:cNvSpPr>
            <a:spLocks noGrp="1"/>
          </p:cNvSpPr>
          <p:nvPr>
            <p:ph idx="1"/>
          </p:nvPr>
        </p:nvSpPr>
        <p:spPr/>
        <p:txBody>
          <a:bodyPr/>
          <a:lstStyle/>
          <a:p>
            <a:r>
              <a:rPr lang="en-US" dirty="0"/>
              <a:t>60x30 Educated Population: Implicitly counted </a:t>
            </a:r>
          </a:p>
          <a:p>
            <a:pPr>
              <a:buClr>
                <a:schemeClr val="accent1">
                  <a:lumMod val="75000"/>
                </a:schemeClr>
              </a:buClr>
              <a:buFont typeface="Wingdings" panose="05000000000000000000" pitchFamily="2" charset="2"/>
              <a:buChar char="ü"/>
            </a:pPr>
            <a:r>
              <a:rPr lang="en-US" dirty="0"/>
              <a:t>Completion Goal: Explicitly counted</a:t>
            </a:r>
          </a:p>
          <a:p>
            <a:pPr lvl="1">
              <a:buClr>
                <a:schemeClr val="accent1">
                  <a:lumMod val="75000"/>
                </a:schemeClr>
              </a:buClr>
              <a:buFont typeface="Wingdings" panose="05000000000000000000" pitchFamily="2" charset="2"/>
              <a:buChar char="ü"/>
            </a:pPr>
            <a:r>
              <a:rPr lang="en-US" dirty="0"/>
              <a:t>Targets for Hispanic, African American, male, and economically disadvantaged completion</a:t>
            </a:r>
          </a:p>
          <a:p>
            <a:pPr lvl="1">
              <a:buClr>
                <a:schemeClr val="accent1">
                  <a:lumMod val="75000"/>
                </a:schemeClr>
              </a:buClr>
              <a:buFont typeface="Wingdings" panose="05000000000000000000" pitchFamily="2" charset="2"/>
              <a:buChar char="ü"/>
            </a:pPr>
            <a:r>
              <a:rPr lang="en-US" dirty="0"/>
              <a:t>High school to higher education direct enrollment target</a:t>
            </a:r>
          </a:p>
          <a:p>
            <a:r>
              <a:rPr lang="en-US" dirty="0"/>
              <a:t>Marketable Skills Goal: Voluntary participation</a:t>
            </a:r>
          </a:p>
          <a:p>
            <a:pPr lvl="1">
              <a:buClr>
                <a:schemeClr val="accent1">
                  <a:lumMod val="75000"/>
                </a:schemeClr>
              </a:buClr>
              <a:buFont typeface="Wingdings" panose="05000000000000000000" pitchFamily="2" charset="2"/>
              <a:buChar char="ü"/>
            </a:pPr>
            <a:r>
              <a:rPr lang="en-US" dirty="0"/>
              <a:t>Target for percent found working or enrolled after graduation</a:t>
            </a:r>
          </a:p>
          <a:p>
            <a:r>
              <a:rPr lang="en-US" dirty="0"/>
              <a:t>Student Debt Goal: Not included in overall goal or excess hours target</a:t>
            </a:r>
          </a:p>
          <a:p>
            <a:pPr lvl="1">
              <a:buClr>
                <a:schemeClr val="accent1">
                  <a:lumMod val="75000"/>
                </a:schemeClr>
              </a:buClr>
              <a:buFont typeface="Wingdings" panose="05000000000000000000" pitchFamily="2" charset="2"/>
              <a:buChar char="ü"/>
            </a:pPr>
            <a:r>
              <a:rPr lang="en-US" dirty="0"/>
              <a:t>Target for percent of undergraduates with debt </a:t>
            </a:r>
          </a:p>
          <a:p>
            <a:pPr lvl="1"/>
            <a:endParaRPr lang="en-US" dirty="0"/>
          </a:p>
        </p:txBody>
      </p:sp>
      <p:sp>
        <p:nvSpPr>
          <p:cNvPr id="2" name="Slide Number Placeholder 1">
            <a:extLst>
              <a:ext uri="{FF2B5EF4-FFF2-40B4-BE49-F238E27FC236}">
                <a16:creationId xmlns:a16="http://schemas.microsoft.com/office/drawing/2014/main" id="{FE867EAD-B9FA-46B1-AE31-88565529F66B}"/>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9591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7"/>
            <a:ext cx="3739672" cy="5629273"/>
          </a:xfrm>
        </p:spPr>
        <p:txBody>
          <a:bodyPr>
            <a:normAutofit/>
          </a:bodyPr>
          <a:lstStyle/>
          <a:p>
            <a:r>
              <a:rPr lang="en-US" dirty="0"/>
              <a:t>Higher education data linked to workforce data, primarily for public institutions</a:t>
            </a:r>
          </a:p>
        </p:txBody>
      </p:sp>
      <p:sp>
        <p:nvSpPr>
          <p:cNvPr id="2" name="Slide Number Placeholder 1">
            <a:extLst>
              <a:ext uri="{FF2B5EF4-FFF2-40B4-BE49-F238E27FC236}">
                <a16:creationId xmlns:a16="http://schemas.microsoft.com/office/drawing/2014/main" id="{FE867EAD-B9FA-46B1-AE31-88565529F66B}"/>
              </a:ext>
            </a:extLst>
          </p:cNvPr>
          <p:cNvSpPr>
            <a:spLocks noGrp="1"/>
          </p:cNvSpPr>
          <p:nvPr>
            <p:ph type="sldNum" sz="quarter" idx="12"/>
          </p:nvPr>
        </p:nvSpPr>
        <p:spPr>
          <a:xfrm>
            <a:off x="8610600" y="6356352"/>
            <a:ext cx="2743200" cy="365125"/>
          </a:xfrm>
        </p:spPr>
        <p:txBody>
          <a:bodyPr/>
          <a:lstStyle/>
          <a:p>
            <a:fld id="{42B960B7-1A5D-4A40-9C6E-0A7BBAA5F990}" type="slidenum">
              <a:rPr lang="en-US" smtClean="0">
                <a:solidFill>
                  <a:prstClr val="black">
                    <a:tint val="75000"/>
                  </a:prstClr>
                </a:solidFill>
                <a:latin typeface="Calibri" panose="020F0502020204030204"/>
              </a:rPr>
              <a:pPr/>
              <a:t>11</a:t>
            </a:fld>
            <a:endParaRPr lang="en-US">
              <a:solidFill>
                <a:prstClr val="black">
                  <a:tint val="75000"/>
                </a:prstClr>
              </a:solidFill>
              <a:latin typeface="Calibri" panose="020F0502020204030204"/>
            </a:endParaRPr>
          </a:p>
        </p:txBody>
      </p:sp>
      <p:pic>
        <p:nvPicPr>
          <p:cNvPr id="5" name="Picture 4">
            <a:extLst>
              <a:ext uri="{FF2B5EF4-FFF2-40B4-BE49-F238E27FC236}">
                <a16:creationId xmlns:a16="http://schemas.microsoft.com/office/drawing/2014/main" id="{40A661C2-4E2F-4454-BD4F-4A5C2C796A44}"/>
              </a:ext>
            </a:extLst>
          </p:cNvPr>
          <p:cNvPicPr>
            <a:picLocks noChangeAspect="1"/>
          </p:cNvPicPr>
          <p:nvPr/>
        </p:nvPicPr>
        <p:blipFill>
          <a:blip r:embed="rId3"/>
          <a:stretch>
            <a:fillRect/>
          </a:stretch>
        </p:blipFill>
        <p:spPr>
          <a:xfrm>
            <a:off x="4577872" y="426719"/>
            <a:ext cx="7457918" cy="5636007"/>
          </a:xfrm>
          <a:prstGeom prst="rect">
            <a:avLst/>
          </a:prstGeom>
        </p:spPr>
      </p:pic>
    </p:spTree>
    <p:extLst>
      <p:ext uri="{BB962C8B-B14F-4D97-AF65-F5344CB8AC3E}">
        <p14:creationId xmlns:p14="http://schemas.microsoft.com/office/powerpoint/2010/main" val="294786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287" y="365127"/>
            <a:ext cx="3739672" cy="5629273"/>
          </a:xfrm>
        </p:spPr>
        <p:txBody>
          <a:bodyPr>
            <a:normAutofit/>
          </a:bodyPr>
          <a:lstStyle/>
          <a:p>
            <a:r>
              <a:rPr lang="en-US" dirty="0"/>
              <a:t>Higher education data linked to workforce data, primarily for public institutions</a:t>
            </a:r>
          </a:p>
        </p:txBody>
      </p:sp>
      <p:sp>
        <p:nvSpPr>
          <p:cNvPr id="2" name="Slide Number Placeholder 1">
            <a:extLst>
              <a:ext uri="{FF2B5EF4-FFF2-40B4-BE49-F238E27FC236}">
                <a16:creationId xmlns:a16="http://schemas.microsoft.com/office/drawing/2014/main" id="{FE867EAD-B9FA-46B1-AE31-88565529F66B}"/>
              </a:ext>
            </a:extLst>
          </p:cNvPr>
          <p:cNvSpPr>
            <a:spLocks noGrp="1"/>
          </p:cNvSpPr>
          <p:nvPr>
            <p:ph type="sldNum" sz="quarter" idx="12"/>
          </p:nvPr>
        </p:nvSpPr>
        <p:spPr>
          <a:xfrm>
            <a:off x="8610600" y="6356352"/>
            <a:ext cx="2743200" cy="365125"/>
          </a:xfrm>
        </p:spPr>
        <p:txBody>
          <a:bodyPr/>
          <a:lstStyle/>
          <a:p>
            <a:fld id="{42B960B7-1A5D-4A40-9C6E-0A7BBAA5F990}" type="slidenum">
              <a:rPr lang="en-US" smtClean="0">
                <a:solidFill>
                  <a:prstClr val="black">
                    <a:tint val="75000"/>
                  </a:prstClr>
                </a:solidFill>
                <a:latin typeface="Calibri" panose="020F0502020204030204"/>
              </a:rPr>
              <a:pPr/>
              <a:t>12</a:t>
            </a:fld>
            <a:endParaRPr lang="en-US">
              <a:solidFill>
                <a:prstClr val="black">
                  <a:tint val="75000"/>
                </a:prstClr>
              </a:solidFill>
              <a:latin typeface="Calibri" panose="020F0502020204030204"/>
            </a:endParaRPr>
          </a:p>
        </p:txBody>
      </p:sp>
      <p:pic>
        <p:nvPicPr>
          <p:cNvPr id="3" name="Picture 2">
            <a:extLst>
              <a:ext uri="{FF2B5EF4-FFF2-40B4-BE49-F238E27FC236}">
                <a16:creationId xmlns:a16="http://schemas.microsoft.com/office/drawing/2014/main" id="{CA18555D-FC9C-4BA2-BF8A-3F9A03C80170}"/>
              </a:ext>
            </a:extLst>
          </p:cNvPr>
          <p:cNvPicPr>
            <a:picLocks noChangeAspect="1"/>
          </p:cNvPicPr>
          <p:nvPr/>
        </p:nvPicPr>
        <p:blipFill>
          <a:blip r:embed="rId3"/>
          <a:stretch>
            <a:fillRect/>
          </a:stretch>
        </p:blipFill>
        <p:spPr>
          <a:xfrm>
            <a:off x="3677348" y="1246004"/>
            <a:ext cx="8399501" cy="4748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8A2A02B-852E-4CA2-867C-F6A01C16CC90}"/>
              </a:ext>
            </a:extLst>
          </p:cNvPr>
          <p:cNvPicPr>
            <a:picLocks noChangeAspect="1"/>
          </p:cNvPicPr>
          <p:nvPr/>
        </p:nvPicPr>
        <p:blipFill>
          <a:blip r:embed="rId4"/>
          <a:stretch>
            <a:fillRect/>
          </a:stretch>
        </p:blipFill>
        <p:spPr>
          <a:xfrm>
            <a:off x="3638542" y="62591"/>
            <a:ext cx="4916661" cy="1340908"/>
          </a:xfrm>
          <a:prstGeom prst="rect">
            <a:avLst/>
          </a:prstGeom>
        </p:spPr>
      </p:pic>
    </p:spTree>
    <p:extLst>
      <p:ext uri="{BB962C8B-B14F-4D97-AF65-F5344CB8AC3E}">
        <p14:creationId xmlns:p14="http://schemas.microsoft.com/office/powerpoint/2010/main" val="312320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56E00-216E-4BD8-A1BE-656E65D11183}"/>
              </a:ext>
            </a:extLst>
          </p:cNvPr>
          <p:cNvPicPr>
            <a:picLocks noChangeAspect="1"/>
          </p:cNvPicPr>
          <p:nvPr/>
        </p:nvPicPr>
        <p:blipFill>
          <a:blip r:embed="rId3"/>
          <a:stretch>
            <a:fillRect/>
          </a:stretch>
        </p:blipFill>
        <p:spPr>
          <a:xfrm>
            <a:off x="828675" y="1869958"/>
            <a:ext cx="10525125" cy="426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838200" y="365125"/>
            <a:ext cx="10515600" cy="1325563"/>
          </a:xfrm>
        </p:spPr>
        <p:txBody>
          <a:bodyPr vert="horz" lIns="91440" tIns="45720" rIns="91440" bIns="45720" rtlCol="0" anchor="ctr">
            <a:normAutofit/>
          </a:bodyPr>
          <a:lstStyle/>
          <a:p>
            <a:r>
              <a:rPr lang="en-US" sz="4100" kern="1200" dirty="0">
                <a:solidFill>
                  <a:schemeClr val="tx1"/>
                </a:solidFill>
                <a:latin typeface="+mj-lt"/>
                <a:ea typeface="+mj-ea"/>
                <a:cs typeface="+mj-cs"/>
              </a:rPr>
              <a:t>Exit cohort reports include ICUT statewide totals. Institutional reports available upon request</a:t>
            </a:r>
          </a:p>
        </p:txBody>
      </p:sp>
      <p:sp>
        <p:nvSpPr>
          <p:cNvPr id="2" name="Slide Number Placeholder 1">
            <a:extLst>
              <a:ext uri="{FF2B5EF4-FFF2-40B4-BE49-F238E27FC236}">
                <a16:creationId xmlns:a16="http://schemas.microsoft.com/office/drawing/2014/main" id="{FE867EAD-B9FA-46B1-AE31-88565529F66B}"/>
              </a:ext>
            </a:extLst>
          </p:cNvPr>
          <p:cNvSpPr>
            <a:spLocks noGrp="1"/>
          </p:cNvSpPr>
          <p:nvPr>
            <p:ph type="sldNum" sz="quarter" idx="12"/>
          </p:nvPr>
        </p:nvSpPr>
        <p:spPr>
          <a:xfrm>
            <a:off x="8610600" y="6356352"/>
            <a:ext cx="2743200" cy="365125"/>
          </a:xfrm>
        </p:spPr>
        <p:txBody>
          <a:bodyPr vert="horz" lIns="91440" tIns="45720" rIns="91440" bIns="45720" rtlCol="0" anchor="ctr">
            <a:normAutofit/>
          </a:bodyPr>
          <a:lstStyle/>
          <a:p>
            <a:pPr>
              <a:spcAft>
                <a:spcPts val="600"/>
              </a:spcAft>
            </a:pPr>
            <a:fld id="{42B960B7-1A5D-4A40-9C6E-0A7BBAA5F990}" type="slidenum">
              <a:rPr lang="en-US" smtClean="0"/>
              <a:pPr>
                <a:spcAft>
                  <a:spcPts val="600"/>
                </a:spcAft>
              </a:pPr>
              <a:t>13</a:t>
            </a:fld>
            <a:endParaRPr lang="en-US"/>
          </a:p>
        </p:txBody>
      </p:sp>
    </p:spTree>
    <p:extLst>
      <p:ext uri="{BB962C8B-B14F-4D97-AF65-F5344CB8AC3E}">
        <p14:creationId xmlns:p14="http://schemas.microsoft.com/office/powerpoint/2010/main" val="367241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
        <p:nvSpPr>
          <p:cNvPr id="3" name="Rectangle 2"/>
          <p:cNvSpPr/>
          <p:nvPr/>
        </p:nvSpPr>
        <p:spPr>
          <a:xfrm>
            <a:off x="0" y="3167764"/>
            <a:ext cx="12192000" cy="784221"/>
          </a:xfrm>
          <a:prstGeom prst="rect">
            <a:avLst/>
          </a:prstGeom>
          <a:solidFill>
            <a:srgbClr val="F6B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prstClr val="white"/>
                </a:solidFill>
                <a:latin typeface="Calibri Light" panose="020F0302020204030204"/>
              </a:rPr>
              <a:t>Regional Targets Overview</a:t>
            </a:r>
          </a:p>
        </p:txBody>
      </p:sp>
      <p:sp>
        <p:nvSpPr>
          <p:cNvPr id="2" name="Slide Number Placeholder 1">
            <a:extLst>
              <a:ext uri="{FF2B5EF4-FFF2-40B4-BE49-F238E27FC236}">
                <a16:creationId xmlns:a16="http://schemas.microsoft.com/office/drawing/2014/main" id="{38890666-C071-4A98-B586-F29A6C43C546}"/>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6556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approach </a:t>
            </a:r>
            <a:r>
              <a:rPr lang="en-US" i="1" dirty="0"/>
              <a:t>60x30TX </a:t>
            </a:r>
            <a:r>
              <a:rPr lang="en-US" dirty="0"/>
              <a:t>regionally?</a:t>
            </a:r>
          </a:p>
        </p:txBody>
      </p:sp>
      <p:sp>
        <p:nvSpPr>
          <p:cNvPr id="3" name="Content Placeholder 2"/>
          <p:cNvSpPr>
            <a:spLocks noGrp="1"/>
          </p:cNvSpPr>
          <p:nvPr>
            <p:ph idx="1"/>
          </p:nvPr>
        </p:nvSpPr>
        <p:spPr/>
        <p:txBody>
          <a:bodyPr>
            <a:normAutofit/>
          </a:bodyPr>
          <a:lstStyle/>
          <a:p>
            <a:r>
              <a:rPr lang="en-US" dirty="0"/>
              <a:t>Regions and institutions differ in many ways</a:t>
            </a:r>
          </a:p>
          <a:p>
            <a:r>
              <a:rPr lang="en-US" dirty="0"/>
              <a:t>However, institutional actions and outcomes are embedded in regional context</a:t>
            </a:r>
          </a:p>
          <a:p>
            <a:pPr lvl="1"/>
            <a:r>
              <a:rPr lang="en-US" dirty="0"/>
              <a:t>High school feeder patterns</a:t>
            </a:r>
          </a:p>
          <a:p>
            <a:pPr lvl="1"/>
            <a:r>
              <a:rPr lang="en-US" dirty="0"/>
              <a:t>Transfer networks</a:t>
            </a:r>
          </a:p>
          <a:p>
            <a:pPr lvl="1"/>
            <a:r>
              <a:rPr lang="en-US" dirty="0"/>
              <a:t>Local labor market</a:t>
            </a:r>
          </a:p>
          <a:p>
            <a:r>
              <a:rPr lang="en-US" dirty="0"/>
              <a:t>Institutional target-setting is improved by                                    considering regional context</a:t>
            </a:r>
          </a:p>
          <a:p>
            <a:r>
              <a:rPr lang="en-US" dirty="0"/>
              <a:t>Encourages tactical planning</a:t>
            </a:r>
          </a:p>
        </p:txBody>
      </p:sp>
      <p:pic>
        <p:nvPicPr>
          <p:cNvPr id="5" name="Picture 4"/>
          <p:cNvPicPr>
            <a:picLocks noChangeAspect="1"/>
          </p:cNvPicPr>
          <p:nvPr/>
        </p:nvPicPr>
        <p:blipFill>
          <a:blip r:embed="rId3"/>
          <a:stretch>
            <a:fillRect/>
          </a:stretch>
        </p:blipFill>
        <p:spPr>
          <a:xfrm>
            <a:off x="7786687" y="3005138"/>
            <a:ext cx="4391025" cy="3171825"/>
          </a:xfrm>
          <a:prstGeom prst="rect">
            <a:avLst/>
          </a:prstGeom>
        </p:spPr>
      </p:pic>
      <p:sp>
        <p:nvSpPr>
          <p:cNvPr id="6" name="Slide Number Placeholder 5">
            <a:extLst>
              <a:ext uri="{FF2B5EF4-FFF2-40B4-BE49-F238E27FC236}">
                <a16:creationId xmlns:a16="http://schemas.microsoft.com/office/drawing/2014/main" id="{9E3C3B9C-86CB-46A6-AA10-D2D700E46DDF}"/>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22786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1" y="365127"/>
            <a:ext cx="9662160" cy="1325563"/>
          </a:xfrm>
        </p:spPr>
        <p:txBody>
          <a:bodyPr>
            <a:normAutofit/>
          </a:bodyPr>
          <a:lstStyle/>
          <a:p>
            <a:r>
              <a:rPr lang="en-US" dirty="0"/>
              <a:t>What is the scope of the regional targets? </a:t>
            </a:r>
          </a:p>
        </p:txBody>
      </p:sp>
      <p:sp>
        <p:nvSpPr>
          <p:cNvPr id="5" name="Text Placeholder 4"/>
          <p:cNvSpPr>
            <a:spLocks noGrp="1"/>
          </p:cNvSpPr>
          <p:nvPr>
            <p:ph type="body" idx="1"/>
          </p:nvPr>
        </p:nvSpPr>
        <p:spPr/>
        <p:txBody>
          <a:bodyPr>
            <a:normAutofit/>
          </a:bodyPr>
          <a:lstStyle/>
          <a:p>
            <a:r>
              <a:rPr lang="en-US" dirty="0"/>
              <a:t>THECB has developed preliminary regional targets in three areas:</a:t>
            </a:r>
          </a:p>
        </p:txBody>
      </p:sp>
      <p:sp>
        <p:nvSpPr>
          <p:cNvPr id="3" name="Content Placeholder 2"/>
          <p:cNvSpPr>
            <a:spLocks noGrp="1"/>
          </p:cNvSpPr>
          <p:nvPr>
            <p:ph sz="half" idx="2"/>
          </p:nvPr>
        </p:nvSpPr>
        <p:spPr>
          <a:xfrm>
            <a:off x="2153843" y="2505075"/>
            <a:ext cx="3809623" cy="2909136"/>
          </a:xfrm>
        </p:spPr>
        <p:txBody>
          <a:bodyPr>
            <a:normAutofit lnSpcReduction="10000"/>
          </a:bodyPr>
          <a:lstStyle/>
          <a:p>
            <a:pPr marL="514350" indent="-514350">
              <a:buFont typeface="+mj-lt"/>
              <a:buAutoNum type="arabicPeriod"/>
            </a:pPr>
            <a:r>
              <a:rPr lang="en-US" dirty="0"/>
              <a:t>60x30 Educated Population Goal</a:t>
            </a:r>
          </a:p>
          <a:p>
            <a:pPr marL="514350" indent="-514350">
              <a:buFont typeface="+mj-lt"/>
              <a:buAutoNum type="arabicPeriod"/>
            </a:pPr>
            <a:r>
              <a:rPr lang="en-US" dirty="0"/>
              <a:t>Completion Goal of 550,000 CABMs </a:t>
            </a:r>
          </a:p>
          <a:p>
            <a:pPr marL="457200" indent="-457200">
              <a:buFont typeface="+mj-lt"/>
              <a:buAutoNum type="arabicPeriod"/>
            </a:pPr>
            <a:r>
              <a:rPr lang="en-US" dirty="0"/>
              <a:t>65% High School-to-Higher Education Direct Enrollment</a:t>
            </a:r>
          </a:p>
        </p:txBody>
      </p:sp>
      <p:sp>
        <p:nvSpPr>
          <p:cNvPr id="12" name="Content Placeholder 11">
            <a:extLst>
              <a:ext uri="{FF2B5EF4-FFF2-40B4-BE49-F238E27FC236}">
                <a16:creationId xmlns:a16="http://schemas.microsoft.com/office/drawing/2014/main" id="{8F3EAD03-6A87-45D1-AF80-FE2216023E3A}"/>
              </a:ext>
            </a:extLst>
          </p:cNvPr>
          <p:cNvSpPr>
            <a:spLocks noGrp="1"/>
          </p:cNvSpPr>
          <p:nvPr>
            <p:ph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4095F509-7501-4788-A7C2-390BCD3402F9}"/>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16</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71521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9828211" cy="1325563"/>
          </a:xfrm>
        </p:spPr>
        <p:txBody>
          <a:bodyPr>
            <a:normAutofit/>
          </a:bodyPr>
          <a:lstStyle/>
          <a:p>
            <a:r>
              <a:rPr lang="en-US" dirty="0"/>
              <a:t>What are regions being asked to do?</a:t>
            </a:r>
          </a:p>
        </p:txBody>
      </p:sp>
      <p:sp>
        <p:nvSpPr>
          <p:cNvPr id="5" name="Text Placeholder 4"/>
          <p:cNvSpPr>
            <a:spLocks noGrp="1"/>
          </p:cNvSpPr>
          <p:nvPr>
            <p:ph type="body" idx="1"/>
          </p:nvPr>
        </p:nvSpPr>
        <p:spPr/>
        <p:txBody>
          <a:bodyPr>
            <a:normAutofit/>
          </a:bodyPr>
          <a:lstStyle/>
          <a:p>
            <a:r>
              <a:rPr lang="en-US" dirty="0">
                <a:solidFill>
                  <a:schemeClr val="bg1">
                    <a:lumMod val="65000"/>
                  </a:schemeClr>
                </a:solidFill>
              </a:rPr>
              <a:t>THECB has developed preliminary regional targets in three areas:</a:t>
            </a:r>
          </a:p>
        </p:txBody>
      </p:sp>
      <p:sp>
        <p:nvSpPr>
          <p:cNvPr id="3" name="Content Placeholder 2"/>
          <p:cNvSpPr>
            <a:spLocks noGrp="1"/>
          </p:cNvSpPr>
          <p:nvPr>
            <p:ph sz="half" idx="2"/>
          </p:nvPr>
        </p:nvSpPr>
        <p:spPr>
          <a:xfrm>
            <a:off x="2153843" y="2505075"/>
            <a:ext cx="3809623" cy="2909136"/>
          </a:xfrm>
        </p:spPr>
        <p:txBody>
          <a:bodyPr>
            <a:normAutofit lnSpcReduction="10000"/>
          </a:bodyPr>
          <a:lstStyle/>
          <a:p>
            <a:pPr marL="514350" indent="-514350">
              <a:buFont typeface="+mj-lt"/>
              <a:buAutoNum type="arabicPeriod"/>
            </a:pPr>
            <a:r>
              <a:rPr lang="en-US" dirty="0">
                <a:solidFill>
                  <a:schemeClr val="bg1">
                    <a:lumMod val="65000"/>
                  </a:schemeClr>
                </a:solidFill>
              </a:rPr>
              <a:t>60x30 Educated Population Goal</a:t>
            </a:r>
          </a:p>
          <a:p>
            <a:pPr marL="514350" indent="-514350">
              <a:buFont typeface="+mj-lt"/>
              <a:buAutoNum type="arabicPeriod"/>
            </a:pPr>
            <a:r>
              <a:rPr lang="en-US" dirty="0">
                <a:solidFill>
                  <a:schemeClr val="bg1">
                    <a:lumMod val="65000"/>
                  </a:schemeClr>
                </a:solidFill>
              </a:rPr>
              <a:t>Completion Goal of 550,000 CABMs </a:t>
            </a:r>
          </a:p>
          <a:p>
            <a:pPr marL="457200" indent="-457200">
              <a:buFont typeface="+mj-lt"/>
              <a:buAutoNum type="arabicPeriod"/>
            </a:pPr>
            <a:r>
              <a:rPr lang="en-US" dirty="0">
                <a:solidFill>
                  <a:schemeClr val="bg1">
                    <a:lumMod val="65000"/>
                  </a:schemeClr>
                </a:solidFill>
              </a:rPr>
              <a:t>65% High School-to-Higher Education Direct Enrollment</a:t>
            </a:r>
          </a:p>
        </p:txBody>
      </p:sp>
      <p:sp>
        <p:nvSpPr>
          <p:cNvPr id="6" name="Text Placeholder 5"/>
          <p:cNvSpPr>
            <a:spLocks noGrp="1"/>
          </p:cNvSpPr>
          <p:nvPr>
            <p:ph type="body" sz="quarter" idx="3"/>
          </p:nvPr>
        </p:nvSpPr>
        <p:spPr/>
        <p:txBody>
          <a:bodyPr>
            <a:normAutofit/>
          </a:bodyPr>
          <a:lstStyle/>
          <a:p>
            <a:r>
              <a:rPr lang="en-US" dirty="0"/>
              <a:t>Regions bring together institutions and other stakeholders to:</a:t>
            </a:r>
          </a:p>
        </p:txBody>
      </p:sp>
      <p:sp>
        <p:nvSpPr>
          <p:cNvPr id="7" name="Content Placeholder 6"/>
          <p:cNvSpPr>
            <a:spLocks noGrp="1"/>
          </p:cNvSpPr>
          <p:nvPr>
            <p:ph sz="quarter" idx="4"/>
          </p:nvPr>
        </p:nvSpPr>
        <p:spPr/>
        <p:txBody>
          <a:bodyPr/>
          <a:lstStyle/>
          <a:p>
            <a:r>
              <a:rPr lang="en-US" dirty="0"/>
              <a:t>Identify at least one powerful strategy for each of the three areas</a:t>
            </a:r>
          </a:p>
          <a:p>
            <a:r>
              <a:rPr lang="en-US" dirty="0"/>
              <a:t>Set numeric targets by institution for completion	</a:t>
            </a:r>
          </a:p>
        </p:txBody>
      </p:sp>
      <p:sp>
        <p:nvSpPr>
          <p:cNvPr id="8" name="Slide Number Placeholder 7">
            <a:extLst>
              <a:ext uri="{FF2B5EF4-FFF2-40B4-BE49-F238E27FC236}">
                <a16:creationId xmlns:a16="http://schemas.microsoft.com/office/drawing/2014/main" id="{DBEFE228-A5C0-4D10-997B-CC39F454ADBB}"/>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17</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6194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Coordinating Board will work with regions and institutions to roll out targets in AY 2017-2018</a:t>
            </a:r>
          </a:p>
        </p:txBody>
      </p:sp>
      <p:graphicFrame>
        <p:nvGraphicFramePr>
          <p:cNvPr id="5" name="Content Placeholder 4"/>
          <p:cNvGraphicFramePr>
            <a:graphicFrameLocks noGrp="1"/>
          </p:cNvGraphicFramePr>
          <p:nvPr>
            <p:ph idx="1"/>
            <p:extLst/>
          </p:nvPr>
        </p:nvGraphicFramePr>
        <p:xfrm>
          <a:off x="2152650" y="2013384"/>
          <a:ext cx="7886700" cy="4043680"/>
        </p:xfrm>
        <a:graphic>
          <a:graphicData uri="http://schemas.openxmlformats.org/drawingml/2006/table">
            <a:tbl>
              <a:tblPr firstRow="1" bandRow="1">
                <a:tableStyleId>{5C22544A-7EE6-4342-B048-85BDC9FD1C3A}</a:tableStyleId>
              </a:tblPr>
              <a:tblGrid>
                <a:gridCol w="4766310">
                  <a:extLst>
                    <a:ext uri="{9D8B030D-6E8A-4147-A177-3AD203B41FA5}">
                      <a16:colId xmlns:a16="http://schemas.microsoft.com/office/drawing/2014/main" val="1476766577"/>
                    </a:ext>
                  </a:extLst>
                </a:gridCol>
                <a:gridCol w="3120390">
                  <a:extLst>
                    <a:ext uri="{9D8B030D-6E8A-4147-A177-3AD203B41FA5}">
                      <a16:colId xmlns:a16="http://schemas.microsoft.com/office/drawing/2014/main" val="174756147"/>
                    </a:ext>
                  </a:extLst>
                </a:gridCol>
              </a:tblGrid>
              <a:tr h="370840">
                <a:tc>
                  <a:txBody>
                    <a:bodyPr/>
                    <a:lstStyle/>
                    <a:p>
                      <a:r>
                        <a:rPr lang="en-US" dirty="0"/>
                        <a:t>Activity </a:t>
                      </a:r>
                    </a:p>
                  </a:txBody>
                  <a:tcPr/>
                </a:tc>
                <a:tc>
                  <a:txBody>
                    <a:bodyPr/>
                    <a:lstStyle/>
                    <a:p>
                      <a:r>
                        <a:rPr lang="en-US" dirty="0"/>
                        <a:t>2017 – 2018 Timeline</a:t>
                      </a:r>
                    </a:p>
                  </a:txBody>
                  <a:tcPr/>
                </a:tc>
                <a:extLst>
                  <a:ext uri="{0D108BD9-81ED-4DB2-BD59-A6C34878D82A}">
                    <a16:rowId xmlns:a16="http://schemas.microsoft.com/office/drawing/2014/main" val="145372527"/>
                  </a:ext>
                </a:extLst>
              </a:tr>
              <a:tr h="370840">
                <a:tc>
                  <a:txBody>
                    <a:bodyPr/>
                    <a:lstStyle/>
                    <a:p>
                      <a:r>
                        <a:rPr lang="en-US" dirty="0"/>
                        <a:t>Pilot regional target process and support materials in South Texas</a:t>
                      </a:r>
                    </a:p>
                  </a:txBody>
                  <a:tcPr/>
                </a:tc>
                <a:tc>
                  <a:txBody>
                    <a:bodyPr/>
                    <a:lstStyle/>
                    <a:p>
                      <a:r>
                        <a:rPr lang="en-US" dirty="0"/>
                        <a:t>October –</a:t>
                      </a:r>
                      <a:r>
                        <a:rPr lang="en-US" baseline="0" dirty="0"/>
                        <a:t> </a:t>
                      </a:r>
                      <a:r>
                        <a:rPr lang="en-US" dirty="0"/>
                        <a:t>December 2017</a:t>
                      </a:r>
                    </a:p>
                  </a:txBody>
                  <a:tcPr/>
                </a:tc>
                <a:extLst>
                  <a:ext uri="{0D108BD9-81ED-4DB2-BD59-A6C34878D82A}">
                    <a16:rowId xmlns:a16="http://schemas.microsoft.com/office/drawing/2014/main" val="956597495"/>
                  </a:ext>
                </a:extLst>
              </a:tr>
              <a:tr h="370840">
                <a:tc>
                  <a:txBody>
                    <a:bodyPr/>
                    <a:lstStyle/>
                    <a:p>
                      <a:r>
                        <a:rPr lang="en-US" dirty="0"/>
                        <a:t>Data fellows trainings</a:t>
                      </a:r>
                    </a:p>
                  </a:txBody>
                  <a:tcPr/>
                </a:tc>
                <a:tc>
                  <a:txBody>
                    <a:bodyPr/>
                    <a:lstStyle/>
                    <a:p>
                      <a:r>
                        <a:rPr lang="en-US" dirty="0"/>
                        <a:t>November 2017</a:t>
                      </a:r>
                    </a:p>
                  </a:txBody>
                  <a:tcPr/>
                </a:tc>
                <a:extLst>
                  <a:ext uri="{0D108BD9-81ED-4DB2-BD59-A6C34878D82A}">
                    <a16:rowId xmlns:a16="http://schemas.microsoft.com/office/drawing/2014/main" val="2743630026"/>
                  </a:ext>
                </a:extLst>
              </a:tr>
              <a:tr h="370840">
                <a:tc>
                  <a:txBody>
                    <a:bodyPr/>
                    <a:lstStyle/>
                    <a:p>
                      <a:r>
                        <a:rPr lang="en-US" dirty="0"/>
                        <a:t>Starter kit released</a:t>
                      </a:r>
                    </a:p>
                  </a:txBody>
                  <a:tcPr/>
                </a:tc>
                <a:tc>
                  <a:txBody>
                    <a:bodyPr/>
                    <a:lstStyle/>
                    <a:p>
                      <a:r>
                        <a:rPr lang="en-US" dirty="0"/>
                        <a:t>January 2018</a:t>
                      </a:r>
                    </a:p>
                  </a:txBody>
                  <a:tcPr/>
                </a:tc>
                <a:extLst>
                  <a:ext uri="{0D108BD9-81ED-4DB2-BD59-A6C34878D82A}">
                    <a16:rowId xmlns:a16="http://schemas.microsoft.com/office/drawing/2014/main" val="1258139075"/>
                  </a:ext>
                </a:extLst>
              </a:tr>
              <a:tr h="370840">
                <a:tc>
                  <a:txBody>
                    <a:bodyPr/>
                    <a:lstStyle/>
                    <a:p>
                      <a:r>
                        <a:rPr lang="en-US" dirty="0"/>
                        <a:t>THECB-led</a:t>
                      </a:r>
                      <a:r>
                        <a:rPr lang="en-US" baseline="0" dirty="0"/>
                        <a:t> regional kickoff webinars for other 9 regions</a:t>
                      </a:r>
                      <a:endParaRPr lang="en-US" dirty="0"/>
                    </a:p>
                  </a:txBody>
                  <a:tcPr/>
                </a:tc>
                <a:tc>
                  <a:txBody>
                    <a:bodyPr/>
                    <a:lstStyle/>
                    <a:p>
                      <a:r>
                        <a:rPr lang="en-US" dirty="0"/>
                        <a:t>January – February 2018</a:t>
                      </a:r>
                    </a:p>
                  </a:txBody>
                  <a:tcPr/>
                </a:tc>
                <a:extLst>
                  <a:ext uri="{0D108BD9-81ED-4DB2-BD59-A6C34878D82A}">
                    <a16:rowId xmlns:a16="http://schemas.microsoft.com/office/drawing/2014/main" val="2064796942"/>
                  </a:ext>
                </a:extLst>
              </a:tr>
              <a:tr h="370840">
                <a:tc>
                  <a:txBody>
                    <a:bodyPr/>
                    <a:lstStyle/>
                    <a:p>
                      <a:r>
                        <a:rPr lang="en-US" dirty="0"/>
                        <a:t>Accountability meetings</a:t>
                      </a:r>
                    </a:p>
                  </a:txBody>
                  <a:tcPr/>
                </a:tc>
                <a:tc>
                  <a:txBody>
                    <a:bodyPr/>
                    <a:lstStyle/>
                    <a:p>
                      <a:r>
                        <a:rPr lang="en-US" dirty="0"/>
                        <a:t>March – April 2018</a:t>
                      </a:r>
                    </a:p>
                  </a:txBody>
                  <a:tcPr/>
                </a:tc>
                <a:extLst>
                  <a:ext uri="{0D108BD9-81ED-4DB2-BD59-A6C34878D82A}">
                    <a16:rowId xmlns:a16="http://schemas.microsoft.com/office/drawing/2014/main" val="3783951979"/>
                  </a:ext>
                </a:extLst>
              </a:tr>
              <a:tr h="370840">
                <a:tc>
                  <a:txBody>
                    <a:bodyPr/>
                    <a:lstStyle/>
                    <a:p>
                      <a:r>
                        <a:rPr lang="en-US" dirty="0"/>
                        <a:t>Preliminary regional targets become official regional targets</a:t>
                      </a:r>
                    </a:p>
                  </a:txBody>
                  <a:tcPr/>
                </a:tc>
                <a:tc>
                  <a:txBody>
                    <a:bodyPr/>
                    <a:lstStyle/>
                    <a:p>
                      <a:r>
                        <a:rPr lang="en-US" dirty="0"/>
                        <a:t>May 2018</a:t>
                      </a:r>
                    </a:p>
                  </a:txBody>
                  <a:tcPr/>
                </a:tc>
                <a:extLst>
                  <a:ext uri="{0D108BD9-81ED-4DB2-BD59-A6C34878D82A}">
                    <a16:rowId xmlns:a16="http://schemas.microsoft.com/office/drawing/2014/main" val="2413487885"/>
                  </a:ext>
                </a:extLst>
              </a:tr>
              <a:tr h="370840">
                <a:tc>
                  <a:txBody>
                    <a:bodyPr/>
                    <a:lstStyle/>
                    <a:p>
                      <a:r>
                        <a:rPr lang="en-US" dirty="0"/>
                        <a:t>Regional target submission</a:t>
                      </a:r>
                      <a:r>
                        <a:rPr lang="en-US" baseline="0" dirty="0"/>
                        <a:t> forms (detailing strategies and institutional targets) due</a:t>
                      </a:r>
                      <a:endParaRPr lang="en-US" dirty="0"/>
                    </a:p>
                  </a:txBody>
                  <a:tcPr/>
                </a:tc>
                <a:tc>
                  <a:txBody>
                    <a:bodyPr/>
                    <a:lstStyle/>
                    <a:p>
                      <a:r>
                        <a:rPr lang="en-US" dirty="0"/>
                        <a:t>August</a:t>
                      </a:r>
                      <a:r>
                        <a:rPr lang="en-US" baseline="0" dirty="0"/>
                        <a:t> 2018</a:t>
                      </a:r>
                      <a:endParaRPr lang="en-US" dirty="0"/>
                    </a:p>
                  </a:txBody>
                  <a:tcPr/>
                </a:tc>
                <a:extLst>
                  <a:ext uri="{0D108BD9-81ED-4DB2-BD59-A6C34878D82A}">
                    <a16:rowId xmlns:a16="http://schemas.microsoft.com/office/drawing/2014/main" val="1627964371"/>
                  </a:ext>
                </a:extLst>
              </a:tr>
            </a:tbl>
          </a:graphicData>
        </a:graphic>
      </p:graphicFrame>
      <p:sp>
        <p:nvSpPr>
          <p:cNvPr id="3" name="Slide Number Placeholder 2">
            <a:extLst>
              <a:ext uri="{FF2B5EF4-FFF2-40B4-BE49-F238E27FC236}">
                <a16:creationId xmlns:a16="http://schemas.microsoft.com/office/drawing/2014/main" id="{2BBBED71-4DB2-4C20-BF93-65D91E67C775}"/>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18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3672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22964"/>
            <a:ext cx="9144000" cy="784221"/>
          </a:xfrm>
          <a:prstGeom prst="rect">
            <a:avLst/>
          </a:prstGeom>
          <a:solidFill>
            <a:srgbClr val="F6B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mj-lt"/>
              </a:rPr>
              <a:t>Completion</a:t>
            </a:r>
          </a:p>
        </p:txBody>
      </p:sp>
      <p:graphicFrame>
        <p:nvGraphicFramePr>
          <p:cNvPr id="4" name="Table 3"/>
          <p:cNvGraphicFramePr>
            <a:graphicFrameLocks noGrp="1"/>
          </p:cNvGraphicFramePr>
          <p:nvPr>
            <p:extLst/>
          </p:nvPr>
        </p:nvGraphicFramePr>
        <p:xfrm>
          <a:off x="1981199" y="1480881"/>
          <a:ext cx="8445500" cy="4201316"/>
        </p:xfrm>
        <a:graphic>
          <a:graphicData uri="http://schemas.openxmlformats.org/drawingml/2006/table">
            <a:tbl>
              <a:tblPr/>
              <a:tblGrid>
                <a:gridCol w="925092">
                  <a:extLst>
                    <a:ext uri="{9D8B030D-6E8A-4147-A177-3AD203B41FA5}">
                      <a16:colId xmlns:a16="http://schemas.microsoft.com/office/drawing/2014/main" val="4247362796"/>
                    </a:ext>
                  </a:extLst>
                </a:gridCol>
                <a:gridCol w="2394679">
                  <a:extLst>
                    <a:ext uri="{9D8B030D-6E8A-4147-A177-3AD203B41FA5}">
                      <a16:colId xmlns:a16="http://schemas.microsoft.com/office/drawing/2014/main" val="2343151601"/>
                    </a:ext>
                  </a:extLst>
                </a:gridCol>
                <a:gridCol w="1121596">
                  <a:extLst>
                    <a:ext uri="{9D8B030D-6E8A-4147-A177-3AD203B41FA5}">
                      <a16:colId xmlns:a16="http://schemas.microsoft.com/office/drawing/2014/main" val="492909874"/>
                    </a:ext>
                  </a:extLst>
                </a:gridCol>
                <a:gridCol w="1334711">
                  <a:extLst>
                    <a:ext uri="{9D8B030D-6E8A-4147-A177-3AD203B41FA5}">
                      <a16:colId xmlns:a16="http://schemas.microsoft.com/office/drawing/2014/main" val="2619312585"/>
                    </a:ext>
                  </a:extLst>
                </a:gridCol>
                <a:gridCol w="1334711">
                  <a:extLst>
                    <a:ext uri="{9D8B030D-6E8A-4147-A177-3AD203B41FA5}">
                      <a16:colId xmlns:a16="http://schemas.microsoft.com/office/drawing/2014/main" val="3137481461"/>
                    </a:ext>
                  </a:extLst>
                </a:gridCol>
                <a:gridCol w="1334711">
                  <a:extLst>
                    <a:ext uri="{9D8B030D-6E8A-4147-A177-3AD203B41FA5}">
                      <a16:colId xmlns:a16="http://schemas.microsoft.com/office/drawing/2014/main" val="3620185996"/>
                    </a:ext>
                  </a:extLst>
                </a:gridCol>
              </a:tblGrid>
              <a:tr h="457200">
                <a:tc gridSpan="6">
                  <a:txBody>
                    <a:bodyPr/>
                    <a:lstStyle/>
                    <a:p>
                      <a:pPr algn="l" fontAlgn="b"/>
                      <a:r>
                        <a:rPr lang="en-US" sz="1800" b="1" i="0" u="none" strike="noStrike" dirty="0">
                          <a:solidFill>
                            <a:srgbClr val="000000"/>
                          </a:solidFill>
                          <a:effectLst/>
                          <a:latin typeface="Tahoma" panose="020B0604030504040204" pitchFamily="34" charset="0"/>
                        </a:rPr>
                        <a:t>Number of students</a:t>
                      </a:r>
                      <a:r>
                        <a:rPr lang="en-US" sz="1800" b="1" i="0" u="none" strike="noStrike" baseline="0" dirty="0">
                          <a:solidFill>
                            <a:srgbClr val="000000"/>
                          </a:solidFill>
                          <a:effectLst/>
                          <a:latin typeface="Tahoma" panose="020B0604030504040204" pitchFamily="34" charset="0"/>
                        </a:rPr>
                        <a:t> completing a certificate or associate, bachelor’s, or master’s degree (CABM)</a:t>
                      </a:r>
                      <a:endParaRPr lang="en-US" sz="18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4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4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190905"/>
                  </a:ext>
                </a:extLst>
              </a:tr>
              <a:tr h="281940">
                <a:tc gridSpan="2">
                  <a:txBody>
                    <a:bodyPr/>
                    <a:lstStyle/>
                    <a:p>
                      <a:pPr algn="l" fontAlgn="b"/>
                      <a:r>
                        <a:rPr lang="en-US" sz="1800" b="1" i="0" u="none" strike="noStrike" dirty="0">
                          <a:solidFill>
                            <a:srgbClr val="000000"/>
                          </a:solidFill>
                          <a:effectLst/>
                          <a:latin typeface="Tahoma" panose="020B0604030504040204" pitchFamily="34" charset="0"/>
                        </a:rPr>
                        <a:t>Region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800" b="1" i="0" u="none" strike="noStrike" dirty="0">
                          <a:solidFill>
                            <a:srgbClr val="000000"/>
                          </a:solidFill>
                          <a:effectLst/>
                          <a:latin typeface="Tahoma" panose="020B0604030504040204" pitchFamily="34" charset="0"/>
                        </a:rPr>
                        <a:t> 2016</a:t>
                      </a:r>
                    </a:p>
                    <a:p>
                      <a:pPr algn="ctr" fontAlgn="b"/>
                      <a:r>
                        <a:rPr lang="en-US" sz="1400" b="0" i="0" u="none" strike="noStrike" dirty="0">
                          <a:solidFill>
                            <a:srgbClr val="000000"/>
                          </a:solidFill>
                          <a:effectLst/>
                          <a:latin typeface="Tahoma" panose="020B0604030504040204" pitchFamily="34" charset="0"/>
                        </a:rPr>
                        <a:t>(actual)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ahoma" panose="020B0604030504040204" pitchFamily="34" charset="0"/>
                        </a:rPr>
                        <a:t> 2020</a:t>
                      </a:r>
                    </a:p>
                    <a:p>
                      <a:pPr algn="ctr" fontAlgn="b"/>
                      <a:r>
                        <a:rPr lang="en-US" sz="1400" b="0" i="0" u="none" strike="noStrike" dirty="0">
                          <a:solidFill>
                            <a:srgbClr val="000000"/>
                          </a:solidFill>
                          <a:effectLst/>
                          <a:latin typeface="Tahoma" panose="020B0604030504040204" pitchFamily="34" charset="0"/>
                        </a:rPr>
                        <a:t>(projection)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ahoma" panose="020B0604030504040204" pitchFamily="34" charset="0"/>
                        </a:rPr>
                        <a:t>2025 </a:t>
                      </a:r>
                      <a:r>
                        <a:rPr lang="en-US" sz="1400" b="0" i="0" u="none" strike="noStrike" dirty="0">
                          <a:solidFill>
                            <a:srgbClr val="000000"/>
                          </a:solidFill>
                          <a:effectLst/>
                          <a:latin typeface="Tahoma" panose="020B0604030504040204" pitchFamily="34" charset="0"/>
                        </a:rPr>
                        <a:t>(projection)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ahoma" panose="020B0604030504040204" pitchFamily="34" charset="0"/>
                        </a:rPr>
                        <a:t>2030 </a:t>
                      </a:r>
                      <a:r>
                        <a:rPr lang="en-US" sz="1400" b="0" i="0" u="none" strike="noStrike" dirty="0">
                          <a:solidFill>
                            <a:srgbClr val="000000"/>
                          </a:solidFill>
                          <a:effectLst/>
                          <a:latin typeface="Tahoma" panose="020B0604030504040204" pitchFamily="34" charset="0"/>
                        </a:rPr>
                        <a:t>(projection)</a:t>
                      </a:r>
                      <a:endParaRPr lang="en-US" sz="1400" b="1" i="0" u="none" strike="noStrike" dirty="0">
                        <a:solidFill>
                          <a:srgbClr val="000000"/>
                        </a:solidFill>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651672"/>
                  </a:ext>
                </a:extLst>
              </a:tr>
              <a:tr h="243887">
                <a:tc>
                  <a:txBody>
                    <a:bodyPr/>
                    <a:lstStyle/>
                    <a:p>
                      <a:pPr algn="l" fontAlgn="ctr"/>
                      <a:r>
                        <a:rPr lang="en-US" sz="1800" b="0" i="0" u="none" strike="noStrike">
                          <a:solidFill>
                            <a:srgbClr val="FFFFFF"/>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9E4C"/>
                    </a:solidFill>
                  </a:tcPr>
                </a:tc>
                <a:tc>
                  <a:txBody>
                    <a:bodyPr/>
                    <a:lstStyle/>
                    <a:p>
                      <a:pPr algn="l" fontAlgn="ctr"/>
                      <a:r>
                        <a:rPr lang="en-US" sz="1800" b="0" i="0" u="none" strike="noStrike" dirty="0">
                          <a:solidFill>
                            <a:srgbClr val="000000"/>
                          </a:solidFill>
                          <a:effectLst/>
                          <a:latin typeface="Tahoma" panose="020B0604030504040204" pitchFamily="34" charset="0"/>
                        </a:rPr>
                        <a:t>High Plains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15,891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18,803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22,754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27,509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172658"/>
                  </a:ext>
                </a:extLst>
              </a:tr>
              <a:tr h="243887">
                <a:tc>
                  <a:txBody>
                    <a:bodyPr/>
                    <a:lstStyle/>
                    <a:p>
                      <a:pPr algn="l" fontAlgn="ctr"/>
                      <a:r>
                        <a:rPr lang="en-US" sz="1800" b="0" i="0" u="none" strike="noStrike">
                          <a:solidFill>
                            <a:srgbClr val="000000"/>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FE0"/>
                    </a:solidFill>
                  </a:tcPr>
                </a:tc>
                <a:tc>
                  <a:txBody>
                    <a:bodyPr/>
                    <a:lstStyle/>
                    <a:p>
                      <a:pPr algn="l" fontAlgn="ctr"/>
                      <a:r>
                        <a:rPr lang="en-US" sz="1800" b="0" i="0" u="none" strike="noStrike" dirty="0">
                          <a:solidFill>
                            <a:srgbClr val="000000"/>
                          </a:solidFill>
                          <a:effectLst/>
                          <a:latin typeface="Tahoma" panose="020B0604030504040204" pitchFamily="34" charset="0"/>
                        </a:rPr>
                        <a:t>Northwest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5,220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6,497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7,863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9,506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436004"/>
                  </a:ext>
                </a:extLst>
              </a:tr>
              <a:tr h="243887">
                <a:tc>
                  <a:txBody>
                    <a:bodyPr/>
                    <a:lstStyle/>
                    <a:p>
                      <a:pPr algn="l" fontAlgn="ctr"/>
                      <a:r>
                        <a:rPr lang="en-US" sz="1800" b="0" i="0" u="none" strike="noStrike">
                          <a:solidFill>
                            <a:srgbClr val="FFFFFF"/>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92DE"/>
                    </a:solidFill>
                  </a:tcPr>
                </a:tc>
                <a:tc>
                  <a:txBody>
                    <a:bodyPr/>
                    <a:lstStyle/>
                    <a:p>
                      <a:pPr algn="l" fontAlgn="ctr"/>
                      <a:r>
                        <a:rPr lang="en-US" sz="1800" b="0" i="0" u="none" strike="noStrike" dirty="0">
                          <a:solidFill>
                            <a:srgbClr val="000000"/>
                          </a:solidFill>
                          <a:effectLst/>
                          <a:latin typeface="Tahoma" panose="020B0604030504040204" pitchFamily="34" charset="0"/>
                        </a:rPr>
                        <a:t>Metroplex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73,774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93,552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113,213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136,870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81269"/>
                  </a:ext>
                </a:extLst>
              </a:tr>
              <a:tr h="286502">
                <a:tc>
                  <a:txBody>
                    <a:bodyPr/>
                    <a:lstStyle/>
                    <a:p>
                      <a:pPr algn="l" fontAlgn="ctr"/>
                      <a:r>
                        <a:rPr lang="en-US" sz="1800" b="0" i="0" u="none" strike="noStrike" dirty="0">
                          <a:solidFill>
                            <a:srgbClr val="FFFFFF"/>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BD3D"/>
                    </a:solidFill>
                  </a:tcPr>
                </a:tc>
                <a:tc>
                  <a:txBody>
                    <a:bodyPr/>
                    <a:lstStyle/>
                    <a:p>
                      <a:pPr algn="l" fontAlgn="ctr"/>
                      <a:r>
                        <a:rPr lang="en-US" sz="1800" b="0" i="0" u="none" strike="noStrike" dirty="0">
                          <a:solidFill>
                            <a:srgbClr val="000000"/>
                          </a:solidFill>
                          <a:effectLst/>
                          <a:latin typeface="Tahoma" panose="020B0604030504040204" pitchFamily="34" charset="0"/>
                        </a:rPr>
                        <a:t>Upper East Texas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12,600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14,206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17,192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20,784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960200"/>
                  </a:ext>
                </a:extLst>
              </a:tr>
              <a:tr h="317240">
                <a:tc>
                  <a:txBody>
                    <a:bodyPr/>
                    <a:lstStyle/>
                    <a:p>
                      <a:pPr algn="l" fontAlgn="ctr"/>
                      <a:r>
                        <a:rPr lang="en-US" sz="1800" b="0" i="0" u="none" strike="noStrike">
                          <a:solidFill>
                            <a:srgbClr val="000000"/>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E0B2"/>
                    </a:solidFill>
                  </a:tcPr>
                </a:tc>
                <a:tc>
                  <a:txBody>
                    <a:bodyPr/>
                    <a:lstStyle/>
                    <a:p>
                      <a:pPr algn="l" fontAlgn="ctr"/>
                      <a:r>
                        <a:rPr lang="en-US" sz="1800" b="0" i="0" u="none" strike="noStrike" dirty="0">
                          <a:solidFill>
                            <a:srgbClr val="000000"/>
                          </a:solidFill>
                          <a:effectLst/>
                          <a:latin typeface="Tahoma" panose="020B0604030504040204" pitchFamily="34" charset="0"/>
                        </a:rPr>
                        <a:t>Southeast Texas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8,814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9,760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11,811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14,278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19342"/>
                  </a:ext>
                </a:extLst>
              </a:tr>
              <a:tr h="243887">
                <a:tc>
                  <a:txBody>
                    <a:bodyPr/>
                    <a:lstStyle/>
                    <a:p>
                      <a:pPr algn="l" fontAlgn="ctr"/>
                      <a:r>
                        <a:rPr lang="en-US" sz="1800" b="0" i="0" u="none" strike="noStrike">
                          <a:solidFill>
                            <a:srgbClr val="FFFFFF"/>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B5FF"/>
                    </a:solidFill>
                  </a:tcPr>
                </a:tc>
                <a:tc>
                  <a:txBody>
                    <a:bodyPr/>
                    <a:lstStyle/>
                    <a:p>
                      <a:pPr algn="l" fontAlgn="ctr"/>
                      <a:r>
                        <a:rPr lang="en-US" sz="1800" b="0" i="0" u="none" strike="noStrike" dirty="0">
                          <a:solidFill>
                            <a:srgbClr val="000000"/>
                          </a:solidFill>
                          <a:effectLst/>
                          <a:latin typeface="Tahoma" panose="020B0604030504040204" pitchFamily="34" charset="0"/>
                        </a:rPr>
                        <a:t>Gulf Coast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56,762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80,866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97,861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118,310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065719"/>
                  </a:ext>
                </a:extLst>
              </a:tr>
              <a:tr h="243887">
                <a:tc>
                  <a:txBody>
                    <a:bodyPr/>
                    <a:lstStyle/>
                    <a:p>
                      <a:pPr algn="l" fontAlgn="ctr"/>
                      <a:r>
                        <a:rPr lang="en-US" sz="1800" b="0" i="0" u="none" strike="noStrike">
                          <a:solidFill>
                            <a:srgbClr val="000000"/>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3"/>
                    </a:solidFill>
                  </a:tcPr>
                </a:tc>
                <a:tc>
                  <a:txBody>
                    <a:bodyPr/>
                    <a:lstStyle/>
                    <a:p>
                      <a:pPr algn="l" fontAlgn="ctr"/>
                      <a:r>
                        <a:rPr lang="en-US" sz="1800" b="0" i="0" u="none" strike="noStrike" dirty="0">
                          <a:solidFill>
                            <a:srgbClr val="000000"/>
                          </a:solidFill>
                          <a:effectLst/>
                          <a:latin typeface="Tahoma" panose="020B0604030504040204" pitchFamily="34" charset="0"/>
                        </a:rPr>
                        <a:t>Central Texas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54,410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68,273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82,622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99,887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445522"/>
                  </a:ext>
                </a:extLst>
              </a:tr>
              <a:tr h="243887">
                <a:tc>
                  <a:txBody>
                    <a:bodyPr/>
                    <a:lstStyle/>
                    <a:p>
                      <a:pPr algn="l" fontAlgn="ctr"/>
                      <a:r>
                        <a:rPr lang="en-US" sz="1800" b="0" i="0" u="none" strike="noStrike">
                          <a:solidFill>
                            <a:srgbClr val="FFFFFF"/>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ACA9"/>
                    </a:solidFill>
                  </a:tcPr>
                </a:tc>
                <a:tc>
                  <a:txBody>
                    <a:bodyPr/>
                    <a:lstStyle/>
                    <a:p>
                      <a:pPr algn="l" fontAlgn="ctr"/>
                      <a:r>
                        <a:rPr lang="en-US" sz="1800" b="0" i="0" u="none" strike="noStrike" dirty="0">
                          <a:solidFill>
                            <a:srgbClr val="000000"/>
                          </a:solidFill>
                          <a:effectLst/>
                          <a:latin typeface="Tahoma" panose="020B0604030504040204" pitchFamily="34" charset="0"/>
                        </a:rPr>
                        <a:t>South Texas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49,621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63,644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77,020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93,113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19217"/>
                  </a:ext>
                </a:extLst>
              </a:tr>
              <a:tr h="243887">
                <a:tc>
                  <a:txBody>
                    <a:bodyPr/>
                    <a:lstStyle/>
                    <a:p>
                      <a:pPr algn="l" fontAlgn="ctr"/>
                      <a:r>
                        <a:rPr lang="en-US" sz="1800" b="0" i="0" u="none" strike="noStrike">
                          <a:solidFill>
                            <a:srgbClr val="000000"/>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en-US" sz="1800" b="0" i="0" u="none" strike="noStrike" dirty="0">
                          <a:solidFill>
                            <a:srgbClr val="000000"/>
                          </a:solidFill>
                          <a:effectLst/>
                          <a:latin typeface="Tahoma" panose="020B0604030504040204" pitchFamily="34" charset="0"/>
                        </a:rPr>
                        <a:t>West Texas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4,745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6,880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8,304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9,965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773401"/>
                  </a:ext>
                </a:extLst>
              </a:tr>
              <a:tr h="290494">
                <a:tc>
                  <a:txBody>
                    <a:bodyPr/>
                    <a:lstStyle/>
                    <a:p>
                      <a:pPr algn="l" fontAlgn="ctr"/>
                      <a:r>
                        <a:rPr lang="en-US" sz="1800" b="0" i="0" u="none" strike="noStrike">
                          <a:solidFill>
                            <a:srgbClr val="000000"/>
                          </a:solidFill>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661"/>
                    </a:solidFill>
                  </a:tcPr>
                </a:tc>
                <a:tc>
                  <a:txBody>
                    <a:bodyPr/>
                    <a:lstStyle/>
                    <a:p>
                      <a:pPr algn="l" fontAlgn="ctr"/>
                      <a:r>
                        <a:rPr lang="en-US" sz="1800" b="0" i="0" u="none" strike="noStrike" dirty="0">
                          <a:solidFill>
                            <a:srgbClr val="000000"/>
                          </a:solidFill>
                          <a:effectLst/>
                          <a:latin typeface="Tahoma" panose="020B0604030504040204" pitchFamily="34" charset="0"/>
                        </a:rPr>
                        <a:t>Upper Rio Grande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        9,507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13,519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16,360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19,778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094134"/>
                  </a:ext>
                </a:extLst>
              </a:tr>
              <a:tr h="243887">
                <a:tc gridSpan="2">
                  <a:txBody>
                    <a:bodyPr/>
                    <a:lstStyle/>
                    <a:p>
                      <a:pPr algn="l" fontAlgn="b"/>
                      <a:r>
                        <a:rPr lang="en-US" sz="1800" b="1" i="0" u="none" strike="noStrike" dirty="0">
                          <a:solidFill>
                            <a:srgbClr val="000000"/>
                          </a:solidFill>
                          <a:effectLst/>
                          <a:latin typeface="Tahoma" panose="020B0604030504040204" pitchFamily="34" charset="0"/>
                        </a:rPr>
                        <a:t>Statewide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800" b="1" i="0" u="none" strike="noStrike" dirty="0">
                          <a:solidFill>
                            <a:srgbClr val="000000"/>
                          </a:solidFill>
                          <a:effectLst/>
                          <a:latin typeface="Calibri" panose="020F0502020204030204" pitchFamily="34" charset="0"/>
                        </a:rPr>
                        <a:t>321,410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376,000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455,000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550,000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129982"/>
                  </a:ext>
                </a:extLst>
              </a:tr>
            </a:tbl>
          </a:graphicData>
        </a:graphic>
      </p:graphicFrame>
      <p:sp>
        <p:nvSpPr>
          <p:cNvPr id="6" name="TextBox 5"/>
          <p:cNvSpPr txBox="1"/>
          <p:nvPr/>
        </p:nvSpPr>
        <p:spPr>
          <a:xfrm>
            <a:off x="3083795" y="6334780"/>
            <a:ext cx="6024410" cy="369332"/>
          </a:xfrm>
          <a:prstGeom prst="rect">
            <a:avLst/>
          </a:prstGeom>
          <a:noFill/>
        </p:spPr>
        <p:txBody>
          <a:bodyPr wrap="square" rtlCol="0">
            <a:spAutoFit/>
          </a:bodyPr>
          <a:lstStyle/>
          <a:p>
            <a:r>
              <a:rPr lang="en-US" dirty="0">
                <a:solidFill>
                  <a:schemeClr val="bg1"/>
                </a:solidFill>
              </a:rPr>
              <a:t>Regional Target, THECB estimations</a:t>
            </a:r>
          </a:p>
        </p:txBody>
      </p:sp>
      <p:sp>
        <p:nvSpPr>
          <p:cNvPr id="5" name="Slide Number Placeholder 4">
            <a:extLst>
              <a:ext uri="{FF2B5EF4-FFF2-40B4-BE49-F238E27FC236}">
                <a16:creationId xmlns:a16="http://schemas.microsoft.com/office/drawing/2014/main" id="{949FEF88-855E-4C12-BECD-748233D904EC}"/>
              </a:ext>
            </a:extLst>
          </p:cNvPr>
          <p:cNvSpPr>
            <a:spLocks noGrp="1"/>
          </p:cNvSpPr>
          <p:nvPr>
            <p:ph type="sldNum" sz="quarter" idx="12"/>
          </p:nvPr>
        </p:nvSpPr>
        <p:spPr/>
        <p:txBody>
          <a:bodyPr/>
          <a:lstStyle/>
          <a:p>
            <a:fld id="{42B960B7-1A5D-4A40-9C6E-0A7BBAA5F990}" type="slidenum">
              <a:rPr lang="en-US" smtClean="0"/>
              <a:t>19</a:t>
            </a:fld>
            <a:endParaRPr lang="en-US"/>
          </a:p>
        </p:txBody>
      </p:sp>
    </p:spTree>
    <p:extLst>
      <p:ext uri="{BB962C8B-B14F-4D97-AF65-F5344CB8AC3E}">
        <p14:creationId xmlns:p14="http://schemas.microsoft.com/office/powerpoint/2010/main" val="330157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F5838-CB3A-4F74-80C7-5C0E63E8AEE7}"/>
              </a:ext>
            </a:extLst>
          </p:cNvPr>
          <p:cNvSpPr>
            <a:spLocks noGrp="1"/>
          </p:cNvSpPr>
          <p:nvPr>
            <p:ph type="title"/>
          </p:nvPr>
        </p:nvSpPr>
        <p:spPr>
          <a:xfrm>
            <a:off x="1066800" y="425450"/>
            <a:ext cx="9601200" cy="789396"/>
          </a:xfrm>
        </p:spPr>
        <p:txBody>
          <a:bodyPr>
            <a:normAutofit/>
          </a:bodyPr>
          <a:lstStyle/>
          <a:p>
            <a:r>
              <a:rPr lang="en-US" sz="4800" dirty="0"/>
              <a:t>Who are we?</a:t>
            </a:r>
          </a:p>
        </p:txBody>
      </p:sp>
      <p:sp>
        <p:nvSpPr>
          <p:cNvPr id="6" name="Text Placeholder 5">
            <a:extLst>
              <a:ext uri="{FF2B5EF4-FFF2-40B4-BE49-F238E27FC236}">
                <a16:creationId xmlns:a16="http://schemas.microsoft.com/office/drawing/2014/main" id="{75E7ED02-2A64-4140-AB8B-C3D4AAE35BA4}"/>
              </a:ext>
            </a:extLst>
          </p:cNvPr>
          <p:cNvSpPr>
            <a:spLocks noGrp="1"/>
          </p:cNvSpPr>
          <p:nvPr>
            <p:ph type="body" idx="1"/>
          </p:nvPr>
        </p:nvSpPr>
        <p:spPr>
          <a:xfrm>
            <a:off x="929640" y="1392650"/>
            <a:ext cx="4572000" cy="641350"/>
          </a:xfrm>
        </p:spPr>
        <p:txBody>
          <a:bodyPr/>
          <a:lstStyle/>
          <a:p>
            <a:r>
              <a:rPr lang="en-US" dirty="0">
                <a:latin typeface="Calibri Light" panose="020F0302020204030204" pitchFamily="34" charset="0"/>
                <a:cs typeface="Calibri Light" panose="020F0302020204030204" pitchFamily="34" charset="0"/>
              </a:rPr>
              <a:t>Our Mission</a:t>
            </a:r>
          </a:p>
        </p:txBody>
      </p:sp>
      <p:sp>
        <p:nvSpPr>
          <p:cNvPr id="7" name="Content Placeholder 6">
            <a:extLst>
              <a:ext uri="{FF2B5EF4-FFF2-40B4-BE49-F238E27FC236}">
                <a16:creationId xmlns:a16="http://schemas.microsoft.com/office/drawing/2014/main" id="{052BF157-4B54-47A5-9531-6104F73B5100}"/>
              </a:ext>
            </a:extLst>
          </p:cNvPr>
          <p:cNvSpPr>
            <a:spLocks noGrp="1"/>
          </p:cNvSpPr>
          <p:nvPr>
            <p:ph sz="half" idx="2"/>
          </p:nvPr>
        </p:nvSpPr>
        <p:spPr>
          <a:xfrm>
            <a:off x="1030565" y="2034000"/>
            <a:ext cx="4572000" cy="4066354"/>
          </a:xfrm>
        </p:spPr>
        <p:txBody>
          <a:bodyPr>
            <a:noAutofit/>
          </a:bodyPr>
          <a:lstStyle/>
          <a:p>
            <a:pPr marL="0" indent="0">
              <a:buNone/>
            </a:pPr>
            <a:r>
              <a:rPr lang="en-US" sz="1800" dirty="0"/>
              <a:t>ICUT supports Texas independent nonprofit colleges and universities by strengthening member institutions through advocacy, policy research and collaboration. </a:t>
            </a:r>
          </a:p>
          <a:p>
            <a:pPr marL="0" indent="0">
              <a:spcAft>
                <a:spcPts val="600"/>
              </a:spcAft>
              <a:buNone/>
            </a:pPr>
            <a:r>
              <a:rPr lang="en-US" sz="1800" dirty="0"/>
              <a:t>Specifically, our programs help our member institutions:</a:t>
            </a:r>
          </a:p>
          <a:p>
            <a:pPr>
              <a:spcBef>
                <a:spcPts val="300"/>
              </a:spcBef>
              <a:spcAft>
                <a:spcPts val="600"/>
              </a:spcAft>
            </a:pPr>
            <a:r>
              <a:rPr lang="en-US" sz="1800" dirty="0"/>
              <a:t>advance educational opportunities for </a:t>
            </a:r>
            <a:r>
              <a:rPr lang="en-US" sz="1800" b="1" dirty="0"/>
              <a:t>students</a:t>
            </a:r>
            <a:r>
              <a:rPr lang="en-US" sz="1800" dirty="0"/>
              <a:t>,</a:t>
            </a:r>
          </a:p>
          <a:p>
            <a:pPr>
              <a:spcBef>
                <a:spcPts val="300"/>
              </a:spcBef>
            </a:pPr>
            <a:r>
              <a:rPr lang="en-US" sz="1800" dirty="0"/>
              <a:t>address financial needs of </a:t>
            </a:r>
            <a:r>
              <a:rPr lang="en-US" sz="1800" b="1" dirty="0"/>
              <a:t>families</a:t>
            </a:r>
            <a:r>
              <a:rPr lang="en-US" sz="1800" dirty="0"/>
              <a:t>,</a:t>
            </a:r>
          </a:p>
          <a:p>
            <a:pPr>
              <a:spcBef>
                <a:spcPts val="300"/>
              </a:spcBef>
            </a:pPr>
            <a:r>
              <a:rPr lang="en-US" sz="1800" dirty="0"/>
              <a:t>promote economic opportunities for </a:t>
            </a:r>
            <a:r>
              <a:rPr lang="en-US" sz="1800" b="1" dirty="0"/>
              <a:t>communities</a:t>
            </a:r>
            <a:r>
              <a:rPr lang="en-US" sz="1800" dirty="0"/>
              <a:t>,</a:t>
            </a:r>
          </a:p>
          <a:p>
            <a:pPr>
              <a:spcBef>
                <a:spcPts val="300"/>
              </a:spcBef>
            </a:pPr>
            <a:r>
              <a:rPr lang="en-US" sz="1800" dirty="0"/>
              <a:t>foster relationships with </a:t>
            </a:r>
            <a:r>
              <a:rPr lang="en-US" sz="1800" b="1" dirty="0"/>
              <a:t>businesses</a:t>
            </a:r>
            <a:r>
              <a:rPr lang="en-US" sz="1800" dirty="0"/>
              <a:t>, and</a:t>
            </a:r>
          </a:p>
          <a:p>
            <a:pPr>
              <a:spcBef>
                <a:spcPts val="300"/>
              </a:spcBef>
            </a:pPr>
            <a:r>
              <a:rPr lang="en-US" sz="1800" dirty="0"/>
              <a:t>inform and advise </a:t>
            </a:r>
            <a:r>
              <a:rPr lang="en-US" sz="1800" b="1" dirty="0"/>
              <a:t>policymakers</a:t>
            </a:r>
            <a:r>
              <a:rPr lang="en-US" sz="1800" dirty="0"/>
              <a:t>.</a:t>
            </a:r>
          </a:p>
          <a:p>
            <a:pPr marL="0" indent="0">
              <a:buNone/>
            </a:pPr>
            <a:endParaRPr lang="en-US" sz="1600" dirty="0"/>
          </a:p>
        </p:txBody>
      </p:sp>
      <p:sp>
        <p:nvSpPr>
          <p:cNvPr id="8" name="Text Placeholder 7">
            <a:extLst>
              <a:ext uri="{FF2B5EF4-FFF2-40B4-BE49-F238E27FC236}">
                <a16:creationId xmlns:a16="http://schemas.microsoft.com/office/drawing/2014/main" id="{2913D719-6480-40E5-85E4-98763DE64F62}"/>
              </a:ext>
            </a:extLst>
          </p:cNvPr>
          <p:cNvSpPr>
            <a:spLocks noGrp="1"/>
          </p:cNvSpPr>
          <p:nvPr>
            <p:ph type="body" sz="quarter" idx="3"/>
          </p:nvPr>
        </p:nvSpPr>
        <p:spPr>
          <a:xfrm>
            <a:off x="6324600" y="1392650"/>
            <a:ext cx="4572000" cy="641350"/>
          </a:xfrm>
        </p:spPr>
        <p:txBody>
          <a:bodyPr/>
          <a:lstStyle/>
          <a:p>
            <a:r>
              <a:rPr lang="en-US" dirty="0">
                <a:latin typeface="Calibri Light" panose="020F0302020204030204" pitchFamily="34" charset="0"/>
                <a:cs typeface="Calibri Light" panose="020F0302020204030204" pitchFamily="34" charset="0"/>
              </a:rPr>
              <a:t>Our Vision</a:t>
            </a:r>
          </a:p>
        </p:txBody>
      </p:sp>
      <p:sp>
        <p:nvSpPr>
          <p:cNvPr id="9" name="Content Placeholder 8">
            <a:extLst>
              <a:ext uri="{FF2B5EF4-FFF2-40B4-BE49-F238E27FC236}">
                <a16:creationId xmlns:a16="http://schemas.microsoft.com/office/drawing/2014/main" id="{913DB82D-98A9-426F-9754-816AC4E2957E}"/>
              </a:ext>
            </a:extLst>
          </p:cNvPr>
          <p:cNvSpPr>
            <a:spLocks noGrp="1"/>
          </p:cNvSpPr>
          <p:nvPr>
            <p:ph sz="quarter" idx="4"/>
          </p:nvPr>
        </p:nvSpPr>
        <p:spPr>
          <a:xfrm>
            <a:off x="6324600" y="2034000"/>
            <a:ext cx="4572000" cy="3287487"/>
          </a:xfrm>
        </p:spPr>
        <p:txBody>
          <a:bodyPr>
            <a:normAutofit/>
          </a:bodyPr>
          <a:lstStyle/>
          <a:p>
            <a:pPr marL="0" indent="0">
              <a:buNone/>
            </a:pPr>
            <a:r>
              <a:rPr lang="en-US" sz="1800" dirty="0"/>
              <a:t>ICUT will continue to be an integral, vibrant and sustainable component of the higher education landscape in Texas and will champion the diverse traditions, approaches and populations of our member institutions.  </a:t>
            </a:r>
          </a:p>
          <a:p>
            <a:pPr marL="0" indent="0">
              <a:buNone/>
            </a:pPr>
            <a:r>
              <a:rPr lang="en-US" sz="1800" dirty="0"/>
              <a:t>The higher education system in Texas is made stronger by including Texas independent, regionally-accredited, nonprofit colleges and universities.</a:t>
            </a:r>
          </a:p>
        </p:txBody>
      </p:sp>
      <p:sp>
        <p:nvSpPr>
          <p:cNvPr id="4" name="Footer Placeholder 3">
            <a:extLst>
              <a:ext uri="{FF2B5EF4-FFF2-40B4-BE49-F238E27FC236}">
                <a16:creationId xmlns:a16="http://schemas.microsoft.com/office/drawing/2014/main" id="{87FF0EA7-A9D8-42DC-B672-062341E447F8}"/>
              </a:ext>
            </a:extLst>
          </p:cNvPr>
          <p:cNvSpPr>
            <a:spLocks noGrp="1"/>
          </p:cNvSpPr>
          <p:nvPr>
            <p:ph type="ftr" sz="quarter" idx="11"/>
          </p:nvPr>
        </p:nvSpPr>
        <p:spPr/>
        <p:txBody>
          <a:bodyPr/>
          <a:lstStyle/>
          <a:p>
            <a:r>
              <a:rPr lang="en-US"/>
              <a:t>Independent Colleges &amp; Universities of Texas, Inc. (ICUT)</a:t>
            </a:r>
            <a:endParaRPr lang="en-US" dirty="0"/>
          </a:p>
        </p:txBody>
      </p:sp>
    </p:spTree>
    <p:extLst>
      <p:ext uri="{BB962C8B-B14F-4D97-AF65-F5344CB8AC3E}">
        <p14:creationId xmlns:p14="http://schemas.microsoft.com/office/powerpoint/2010/main" val="26736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BADD-A299-49FC-97E2-2959871BF85D}"/>
              </a:ext>
            </a:extLst>
          </p:cNvPr>
          <p:cNvSpPr>
            <a:spLocks noGrp="1"/>
          </p:cNvSpPr>
          <p:nvPr>
            <p:ph type="title"/>
          </p:nvPr>
        </p:nvSpPr>
        <p:spPr/>
        <p:txBody>
          <a:bodyPr>
            <a:normAutofit/>
          </a:bodyPr>
          <a:lstStyle/>
          <a:p>
            <a:r>
              <a:rPr lang="en-US" dirty="0"/>
              <a:t>EXAMPLE: Metroplex Completion Goal, Actual and Projections</a:t>
            </a:r>
          </a:p>
        </p:txBody>
      </p:sp>
      <p:sp>
        <p:nvSpPr>
          <p:cNvPr id="5" name="Rectangle 4">
            <a:extLst>
              <a:ext uri="{FF2B5EF4-FFF2-40B4-BE49-F238E27FC236}">
                <a16:creationId xmlns:a16="http://schemas.microsoft.com/office/drawing/2014/main" id="{18F62F68-8893-4B80-961E-33B6EB88F543}"/>
              </a:ext>
            </a:extLst>
          </p:cNvPr>
          <p:cNvSpPr/>
          <p:nvPr/>
        </p:nvSpPr>
        <p:spPr>
          <a:xfrm>
            <a:off x="5854700" y="3370580"/>
            <a:ext cx="1079500" cy="375920"/>
          </a:xfrm>
          <a:prstGeom prst="rect">
            <a:avLst/>
          </a:prstGeom>
          <a:noFill/>
          <a:ln w="57150">
            <a:solidFill>
              <a:srgbClr val="F6B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6"/>
          <p:cNvGraphicFramePr>
            <a:graphicFrameLocks/>
          </p:cNvGraphicFramePr>
          <p:nvPr>
            <p:extLst/>
          </p:nvPr>
        </p:nvGraphicFramePr>
        <p:xfrm>
          <a:off x="2152652" y="2024741"/>
          <a:ext cx="8112577" cy="3755574"/>
        </p:xfrm>
        <a:graphic>
          <a:graphicData uri="http://schemas.openxmlformats.org/drawingml/2006/table">
            <a:tbl>
              <a:tblPr/>
              <a:tblGrid>
                <a:gridCol w="3736057">
                  <a:extLst>
                    <a:ext uri="{9D8B030D-6E8A-4147-A177-3AD203B41FA5}">
                      <a16:colId xmlns:a16="http://schemas.microsoft.com/office/drawing/2014/main" val="3051414054"/>
                    </a:ext>
                  </a:extLst>
                </a:gridCol>
                <a:gridCol w="1094130">
                  <a:extLst>
                    <a:ext uri="{9D8B030D-6E8A-4147-A177-3AD203B41FA5}">
                      <a16:colId xmlns:a16="http://schemas.microsoft.com/office/drawing/2014/main" val="2682874771"/>
                    </a:ext>
                  </a:extLst>
                </a:gridCol>
                <a:gridCol w="1094130">
                  <a:extLst>
                    <a:ext uri="{9D8B030D-6E8A-4147-A177-3AD203B41FA5}">
                      <a16:colId xmlns:a16="http://schemas.microsoft.com/office/drawing/2014/main" val="2799481667"/>
                    </a:ext>
                  </a:extLst>
                </a:gridCol>
                <a:gridCol w="1094130">
                  <a:extLst>
                    <a:ext uri="{9D8B030D-6E8A-4147-A177-3AD203B41FA5}">
                      <a16:colId xmlns:a16="http://schemas.microsoft.com/office/drawing/2014/main" val="722849517"/>
                    </a:ext>
                  </a:extLst>
                </a:gridCol>
                <a:gridCol w="1094130">
                  <a:extLst>
                    <a:ext uri="{9D8B030D-6E8A-4147-A177-3AD203B41FA5}">
                      <a16:colId xmlns:a16="http://schemas.microsoft.com/office/drawing/2014/main" val="1935383002"/>
                    </a:ext>
                  </a:extLst>
                </a:gridCol>
              </a:tblGrid>
              <a:tr h="316063">
                <a:tc gridSpan="5">
                  <a:txBody>
                    <a:bodyPr/>
                    <a:lstStyle/>
                    <a:p>
                      <a:pPr algn="ctr" fontAlgn="ctr"/>
                      <a:r>
                        <a:rPr lang="en-US" sz="1400" b="1" i="0" u="none" strike="noStrike" dirty="0">
                          <a:solidFill>
                            <a:srgbClr val="000000"/>
                          </a:solidFill>
                          <a:effectLst/>
                          <a:latin typeface="Tahoma" panose="020B0604030504040204" pitchFamily="34" charset="0"/>
                        </a:rPr>
                        <a:t>Regional Completion Targets*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6965836"/>
                  </a:ext>
                </a:extLst>
              </a:tr>
              <a:tr h="316063">
                <a:tc gridSpan="5">
                  <a:txBody>
                    <a:bodyPr/>
                    <a:lstStyle/>
                    <a:p>
                      <a:pPr algn="ctr" fontAlgn="ctr"/>
                      <a:r>
                        <a:rPr lang="en-US" sz="1400" b="1" i="0" u="none" strike="noStrike" dirty="0">
                          <a:solidFill>
                            <a:srgbClr val="000000"/>
                          </a:solidFill>
                          <a:effectLst/>
                          <a:latin typeface="Tahoma" panose="020B0604030504040204" pitchFamily="34" charset="0"/>
                        </a:rPr>
                        <a:t>Projections for 2020, 2025, 2030 to reach 60x30TX Completion Goal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964509"/>
                  </a:ext>
                </a:extLst>
              </a:tr>
              <a:tr h="334655">
                <a:tc gridSpan="5">
                  <a:txBody>
                    <a:bodyPr/>
                    <a:lstStyle/>
                    <a:p>
                      <a:pPr algn="l" fontAlgn="b"/>
                      <a:r>
                        <a:rPr lang="en-US" sz="1400" b="0" i="0" u="none" strike="noStrike" dirty="0">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1004508"/>
                  </a:ext>
                </a:extLst>
              </a:tr>
              <a:tr h="334655">
                <a:tc>
                  <a:txBody>
                    <a:bodyPr/>
                    <a:lstStyle/>
                    <a:p>
                      <a:pPr algn="l" fontAlgn="b"/>
                      <a:r>
                        <a:rPr lang="en-US" sz="14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ahoma" panose="020B0604030504040204" pitchFamily="34" charset="0"/>
                        </a:rPr>
                        <a:t>2016</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Tahoma" panose="020B0604030504040204" pitchFamily="34" charset="0"/>
                        </a:rPr>
                        <a:t>2020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5F8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1" i="0" u="none" strike="noStrike">
                          <a:solidFill>
                            <a:srgbClr val="000000"/>
                          </a:solidFill>
                          <a:effectLst/>
                          <a:latin typeface="Tahoma" panose="020B060403050404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5F8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1" i="0" u="none" strike="noStrike">
                          <a:solidFill>
                            <a:srgbClr val="000000"/>
                          </a:solidFill>
                          <a:effectLst/>
                          <a:latin typeface="Tahoma" panose="020B0604030504040204" pitchFamily="34" charset="0"/>
                        </a:rPr>
                        <a:t>2030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19050" cap="flat" cmpd="sng" algn="ctr">
                      <a:solidFill>
                        <a:srgbClr val="005F8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3498304699"/>
                  </a:ext>
                </a:extLst>
              </a:tr>
              <a:tr h="409023">
                <a:tc>
                  <a:txBody>
                    <a:bodyPr/>
                    <a:lstStyle/>
                    <a:p>
                      <a:pPr algn="l" fontAlgn="b"/>
                      <a:r>
                        <a:rPr lang="en-US" sz="1400" b="1" i="0" u="none" strike="noStrike">
                          <a:solidFill>
                            <a:srgbClr val="000000"/>
                          </a:solidFill>
                          <a:effectLst/>
                          <a:latin typeface="Tahoma" panose="020B0604030504040204" pitchFamily="34" charset="0"/>
                        </a:rPr>
                        <a:t>Region - Total Completions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73,774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93,552</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113,213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136,870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2045420028"/>
                  </a:ext>
                </a:extLst>
              </a:tr>
              <a:tr h="409023">
                <a:tc>
                  <a:txBody>
                    <a:bodyPr/>
                    <a:lstStyle/>
                    <a:p>
                      <a:pPr algn="l" fontAlgn="b"/>
                      <a:r>
                        <a:rPr lang="en-US" sz="1400" b="1" i="0" u="none" strike="noStrike">
                          <a:solidFill>
                            <a:srgbClr val="000000"/>
                          </a:solidFill>
                          <a:effectLst/>
                          <a:latin typeface="Tahoma" panose="020B0604030504040204" pitchFamily="34" charset="0"/>
                        </a:rPr>
                        <a:t>Statewide - Total Completions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321,410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376,000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455,000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550,000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1853352651"/>
                  </a:ext>
                </a:extLst>
              </a:tr>
              <a:tr h="409023">
                <a:tc>
                  <a:txBody>
                    <a:bodyPr/>
                    <a:lstStyle/>
                    <a:p>
                      <a:pPr algn="l" fontAlgn="b"/>
                      <a:r>
                        <a:rPr lang="en-US" sz="1400" b="1" i="0" u="none" strike="noStrike">
                          <a:solidFill>
                            <a:srgbClr val="000000"/>
                          </a:solidFill>
                          <a:effectLst/>
                          <a:latin typeface="Tahoma" panose="020B0604030504040204" pitchFamily="34" charset="0"/>
                        </a:rPr>
                        <a:t>Statewide Hispanic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103,889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138,000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198,000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285,000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2853701805"/>
                  </a:ext>
                </a:extLst>
              </a:tr>
              <a:tr h="409023">
                <a:tc>
                  <a:txBody>
                    <a:bodyPr/>
                    <a:lstStyle/>
                    <a:p>
                      <a:pPr algn="l" fontAlgn="b"/>
                      <a:r>
                        <a:rPr lang="en-US" sz="1400" b="1" i="0" u="none" strike="noStrike">
                          <a:solidFill>
                            <a:srgbClr val="000000"/>
                          </a:solidFill>
                          <a:effectLst/>
                          <a:latin typeface="Tahoma" panose="020B0604030504040204" pitchFamily="34" charset="0"/>
                        </a:rPr>
                        <a:t>Statewide African American</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38,813</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48,000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59,000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76,000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3583549568"/>
                  </a:ext>
                </a:extLst>
              </a:tr>
              <a:tr h="409023">
                <a:tc>
                  <a:txBody>
                    <a:bodyPr/>
                    <a:lstStyle/>
                    <a:p>
                      <a:pPr algn="l" fontAlgn="b"/>
                      <a:r>
                        <a:rPr lang="en-US" sz="1400" b="1" i="0" u="none" strike="noStrike">
                          <a:solidFill>
                            <a:srgbClr val="000000"/>
                          </a:solidFill>
                          <a:effectLst/>
                          <a:latin typeface="Tahoma" panose="020B0604030504040204" pitchFamily="34" charset="0"/>
                        </a:rPr>
                        <a:t>Statewide Male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135,849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168,000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215,000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275,000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9"/>
                    </a:solidFill>
                  </a:tcPr>
                </a:tc>
                <a:extLst>
                  <a:ext uri="{0D108BD9-81ED-4DB2-BD59-A6C34878D82A}">
                    <a16:rowId xmlns:a16="http://schemas.microsoft.com/office/drawing/2014/main" val="3519988520"/>
                  </a:ext>
                </a:extLst>
              </a:tr>
              <a:tr h="409023">
                <a:tc>
                  <a:txBody>
                    <a:bodyPr/>
                    <a:lstStyle/>
                    <a:p>
                      <a:pPr algn="l" fontAlgn="b"/>
                      <a:r>
                        <a:rPr lang="en-US" sz="1400" b="1" i="0" u="none" strike="noStrike" dirty="0">
                          <a:solidFill>
                            <a:srgbClr val="000000"/>
                          </a:solidFill>
                          <a:effectLst/>
                          <a:latin typeface="Tahoma" panose="020B0604030504040204" pitchFamily="34" charset="0"/>
                        </a:rPr>
                        <a:t>Statewide Economically Disadvantaged</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119,490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rPr>
                        <a:t>146,000</a:t>
                      </a:r>
                    </a:p>
                  </a:txBody>
                  <a:tcPr marL="9525" marR="9525" marT="9525" marB="0" anchor="b">
                    <a:lnL w="19050" cap="flat" cmpd="sng" algn="ctr">
                      <a:solidFill>
                        <a:srgbClr val="005F84"/>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5F84"/>
                      </a:solidFill>
                      <a:prstDash val="solid"/>
                      <a:round/>
                      <a:headEnd type="none" w="med" len="med"/>
                      <a:tailEnd type="none" w="med" len="med"/>
                    </a:lnB>
                    <a:solidFill>
                      <a:srgbClr val="EDF3F9"/>
                    </a:solidFill>
                  </a:tcPr>
                </a:tc>
                <a:tc>
                  <a:txBody>
                    <a:bodyPr/>
                    <a:lstStyle/>
                    <a:p>
                      <a:pPr algn="ctr" fontAlgn="b"/>
                      <a:r>
                        <a:rPr lang="en-US" sz="1400" b="0" i="0" u="none" strike="noStrike">
                          <a:solidFill>
                            <a:srgbClr val="000000"/>
                          </a:solidFill>
                          <a:effectLst/>
                          <a:latin typeface="Tahoma" panose="020B0604030504040204" pitchFamily="34" charset="0"/>
                        </a:rPr>
                        <a:t>190,000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5F84"/>
                      </a:solidFill>
                      <a:prstDash val="solid"/>
                      <a:round/>
                      <a:headEnd type="none" w="med" len="med"/>
                      <a:tailEnd type="none" w="med" len="med"/>
                    </a:lnB>
                    <a:solidFill>
                      <a:srgbClr val="EDF3F9"/>
                    </a:solidFill>
                  </a:tcPr>
                </a:tc>
                <a:tc>
                  <a:txBody>
                    <a:bodyPr/>
                    <a:lstStyle/>
                    <a:p>
                      <a:pPr algn="ctr" fontAlgn="b"/>
                      <a:r>
                        <a:rPr lang="en-US" sz="1400" b="0" i="0" u="none" strike="noStrike" dirty="0">
                          <a:solidFill>
                            <a:srgbClr val="000000"/>
                          </a:solidFill>
                          <a:effectLst/>
                          <a:latin typeface="Tahoma" panose="020B0604030504040204" pitchFamily="34" charset="0"/>
                        </a:rPr>
                        <a:t>246,000</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5F84"/>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5F84"/>
                      </a:solidFill>
                      <a:prstDash val="solid"/>
                      <a:round/>
                      <a:headEnd type="none" w="med" len="med"/>
                      <a:tailEnd type="none" w="med" len="med"/>
                    </a:lnB>
                    <a:solidFill>
                      <a:srgbClr val="EDF3F9"/>
                    </a:solidFill>
                  </a:tcPr>
                </a:tc>
                <a:extLst>
                  <a:ext uri="{0D108BD9-81ED-4DB2-BD59-A6C34878D82A}">
                    <a16:rowId xmlns:a16="http://schemas.microsoft.com/office/drawing/2014/main" val="2896461221"/>
                  </a:ext>
                </a:extLst>
              </a:tr>
            </a:tbl>
          </a:graphicData>
        </a:graphic>
      </p:graphicFrame>
      <p:sp>
        <p:nvSpPr>
          <p:cNvPr id="4" name="Slide Number Placeholder 3">
            <a:extLst>
              <a:ext uri="{FF2B5EF4-FFF2-40B4-BE49-F238E27FC236}">
                <a16:creationId xmlns:a16="http://schemas.microsoft.com/office/drawing/2014/main" id="{0A8DFBC0-3047-4533-BC88-7D3AE4CCE761}"/>
              </a:ext>
            </a:extLst>
          </p:cNvPr>
          <p:cNvSpPr>
            <a:spLocks noGrp="1"/>
          </p:cNvSpPr>
          <p:nvPr>
            <p:ph type="sldNum" sz="quarter" idx="10"/>
          </p:nvPr>
        </p:nvSpPr>
        <p:spPr/>
        <p:txBody>
          <a:bodyPr/>
          <a:lstStyle/>
          <a:p>
            <a:fld id="{AF971ED6-F539-42B4-A1AB-8EF26E73C83D}" type="slidenum">
              <a:rPr lang="en-US">
                <a:solidFill>
                  <a:prstClr val="black">
                    <a:tint val="75000"/>
                  </a:prstClr>
                </a:solidFill>
                <a:latin typeface="Calibri" panose="020F0502020204030204"/>
              </a:rPr>
              <a:pPr/>
              <a:t>20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07301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BADD-A299-49FC-97E2-2959871BF85D}"/>
              </a:ext>
            </a:extLst>
          </p:cNvPr>
          <p:cNvSpPr>
            <a:spLocks noGrp="1"/>
          </p:cNvSpPr>
          <p:nvPr>
            <p:ph type="title"/>
          </p:nvPr>
        </p:nvSpPr>
        <p:spPr/>
        <p:txBody>
          <a:bodyPr>
            <a:normAutofit/>
          </a:bodyPr>
          <a:lstStyle/>
          <a:p>
            <a:r>
              <a:rPr lang="en-US" dirty="0"/>
              <a:t>EXAMPLE: Metroplex Completion Goal, Actual and Projections</a:t>
            </a:r>
          </a:p>
        </p:txBody>
      </p:sp>
      <p:graphicFrame>
        <p:nvGraphicFramePr>
          <p:cNvPr id="8" name="Table 7">
            <a:extLst>
              <a:ext uri="{FF2B5EF4-FFF2-40B4-BE49-F238E27FC236}">
                <a16:creationId xmlns:a16="http://schemas.microsoft.com/office/drawing/2014/main" id="{8D40F822-75D4-4F3E-BBBE-F14C1287C869}"/>
              </a:ext>
            </a:extLst>
          </p:cNvPr>
          <p:cNvGraphicFramePr>
            <a:graphicFrameLocks noGrp="1"/>
          </p:cNvGraphicFramePr>
          <p:nvPr>
            <p:extLst/>
          </p:nvPr>
        </p:nvGraphicFramePr>
        <p:xfrm>
          <a:off x="2013857" y="2667000"/>
          <a:ext cx="8025494" cy="762001"/>
        </p:xfrm>
        <a:graphic>
          <a:graphicData uri="http://schemas.openxmlformats.org/drawingml/2006/table">
            <a:tbl>
              <a:tblPr/>
              <a:tblGrid>
                <a:gridCol w="8025494">
                  <a:extLst>
                    <a:ext uri="{9D8B030D-6E8A-4147-A177-3AD203B41FA5}">
                      <a16:colId xmlns:a16="http://schemas.microsoft.com/office/drawing/2014/main" val="912458817"/>
                    </a:ext>
                  </a:extLst>
                </a:gridCol>
              </a:tblGrid>
              <a:tr h="762001">
                <a:tc>
                  <a:txBody>
                    <a:bodyPr/>
                    <a:lstStyle/>
                    <a:p>
                      <a:pPr algn="ctr" fontAlgn="ctr"/>
                      <a:r>
                        <a:rPr lang="en-US" sz="1200" b="1" i="0" u="none" strike="noStrike" dirty="0">
                          <a:solidFill>
                            <a:srgbClr val="000000"/>
                          </a:solidFill>
                          <a:effectLst/>
                          <a:latin typeface="Tahoma" panose="020B0604030504040204" pitchFamily="34" charset="0"/>
                        </a:rPr>
                        <a:t>Completions (Certificate, Associate, Bachelor's, Master's) by Institution of Higher Education - Race/Ethnicity, Gender, Economically Disadvantaged Students - FY 2016</a:t>
                      </a:r>
                    </a:p>
                  </a:txBody>
                  <a:tcPr marL="9185" marR="9185" marT="9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270644"/>
                  </a:ext>
                </a:extLst>
              </a:tr>
            </a:tbl>
          </a:graphicData>
        </a:graphic>
      </p:graphicFrame>
      <p:sp>
        <p:nvSpPr>
          <p:cNvPr id="9" name="Rectangle 8">
            <a:extLst>
              <a:ext uri="{FF2B5EF4-FFF2-40B4-BE49-F238E27FC236}">
                <a16:creationId xmlns:a16="http://schemas.microsoft.com/office/drawing/2014/main" id="{0B836A2B-E2C9-4D30-8CB8-0ED4842C9943}"/>
              </a:ext>
            </a:extLst>
          </p:cNvPr>
          <p:cNvSpPr/>
          <p:nvPr/>
        </p:nvSpPr>
        <p:spPr>
          <a:xfrm>
            <a:off x="3987800" y="4763469"/>
            <a:ext cx="685800" cy="375920"/>
          </a:xfrm>
          <a:prstGeom prst="rect">
            <a:avLst/>
          </a:prstGeom>
          <a:noFill/>
          <a:ln w="57150">
            <a:solidFill>
              <a:srgbClr val="F6B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Table 5"/>
          <p:cNvGraphicFramePr>
            <a:graphicFrameLocks noGrp="1"/>
          </p:cNvGraphicFramePr>
          <p:nvPr>
            <p:extLst/>
          </p:nvPr>
        </p:nvGraphicFramePr>
        <p:xfrm>
          <a:off x="2013857" y="3426516"/>
          <a:ext cx="8025494" cy="1678039"/>
        </p:xfrm>
        <a:graphic>
          <a:graphicData uri="http://schemas.openxmlformats.org/drawingml/2006/table">
            <a:tbl>
              <a:tblPr/>
              <a:tblGrid>
                <a:gridCol w="1828800">
                  <a:extLst>
                    <a:ext uri="{9D8B030D-6E8A-4147-A177-3AD203B41FA5}">
                      <a16:colId xmlns:a16="http://schemas.microsoft.com/office/drawing/2014/main" val="1391742659"/>
                    </a:ext>
                  </a:extLst>
                </a:gridCol>
                <a:gridCol w="957943">
                  <a:extLst>
                    <a:ext uri="{9D8B030D-6E8A-4147-A177-3AD203B41FA5}">
                      <a16:colId xmlns:a16="http://schemas.microsoft.com/office/drawing/2014/main" val="1121395577"/>
                    </a:ext>
                  </a:extLst>
                </a:gridCol>
                <a:gridCol w="751114">
                  <a:extLst>
                    <a:ext uri="{9D8B030D-6E8A-4147-A177-3AD203B41FA5}">
                      <a16:colId xmlns:a16="http://schemas.microsoft.com/office/drawing/2014/main" val="2890510647"/>
                    </a:ext>
                  </a:extLst>
                </a:gridCol>
                <a:gridCol w="631372">
                  <a:extLst>
                    <a:ext uri="{9D8B030D-6E8A-4147-A177-3AD203B41FA5}">
                      <a16:colId xmlns:a16="http://schemas.microsoft.com/office/drawing/2014/main" val="3530912756"/>
                    </a:ext>
                  </a:extLst>
                </a:gridCol>
                <a:gridCol w="664028">
                  <a:extLst>
                    <a:ext uri="{9D8B030D-6E8A-4147-A177-3AD203B41FA5}">
                      <a16:colId xmlns:a16="http://schemas.microsoft.com/office/drawing/2014/main" val="569420421"/>
                    </a:ext>
                  </a:extLst>
                </a:gridCol>
                <a:gridCol w="664029">
                  <a:extLst>
                    <a:ext uri="{9D8B030D-6E8A-4147-A177-3AD203B41FA5}">
                      <a16:colId xmlns:a16="http://schemas.microsoft.com/office/drawing/2014/main" val="2251394799"/>
                    </a:ext>
                  </a:extLst>
                </a:gridCol>
                <a:gridCol w="664028">
                  <a:extLst>
                    <a:ext uri="{9D8B030D-6E8A-4147-A177-3AD203B41FA5}">
                      <a16:colId xmlns:a16="http://schemas.microsoft.com/office/drawing/2014/main" val="728076661"/>
                    </a:ext>
                  </a:extLst>
                </a:gridCol>
                <a:gridCol w="679569">
                  <a:extLst>
                    <a:ext uri="{9D8B030D-6E8A-4147-A177-3AD203B41FA5}">
                      <a16:colId xmlns:a16="http://schemas.microsoft.com/office/drawing/2014/main" val="2791046050"/>
                    </a:ext>
                  </a:extLst>
                </a:gridCol>
                <a:gridCol w="136861">
                  <a:extLst>
                    <a:ext uri="{9D8B030D-6E8A-4147-A177-3AD203B41FA5}">
                      <a16:colId xmlns:a16="http://schemas.microsoft.com/office/drawing/2014/main" val="964253088"/>
                    </a:ext>
                  </a:extLst>
                </a:gridCol>
                <a:gridCol w="1047750">
                  <a:extLst>
                    <a:ext uri="{9D8B030D-6E8A-4147-A177-3AD203B41FA5}">
                      <a16:colId xmlns:a16="http://schemas.microsoft.com/office/drawing/2014/main" val="3340971031"/>
                    </a:ext>
                  </a:extLst>
                </a:gridCol>
              </a:tblGrid>
              <a:tr h="927771">
                <a:tc>
                  <a:txBody>
                    <a:bodyPr/>
                    <a:lstStyle/>
                    <a:p>
                      <a:pPr algn="l" fontAlgn="b"/>
                      <a:r>
                        <a:rPr lang="en-US" sz="1200" b="1" i="0" u="none" strike="noStrike" dirty="0" err="1">
                          <a:solidFill>
                            <a:srgbClr val="000000"/>
                          </a:solidFill>
                          <a:effectLst/>
                          <a:latin typeface="Tahoma" panose="020B0604030504040204" pitchFamily="34" charset="0"/>
                        </a:rPr>
                        <a:t>Metroplex</a:t>
                      </a:r>
                      <a:endParaRPr lang="en-US" sz="1200" b="1" i="0" u="none" strike="noStrike" dirty="0">
                        <a:solidFill>
                          <a:srgbClr val="000000"/>
                        </a:solidFill>
                        <a:effectLst/>
                        <a:latin typeface="Tahoma" panose="020B0604030504040204" pitchFamily="34" charset="0"/>
                      </a:endParaRP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Total</a:t>
                      </a:r>
                    </a:p>
                  </a:txBody>
                  <a:tcPr marL="9374" marR="9374" marT="9374"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White </a:t>
                      </a:r>
                    </a:p>
                  </a:txBody>
                  <a:tcPr marL="9374" marR="9374" marT="9374"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Hispanic</a:t>
                      </a:r>
                    </a:p>
                  </a:txBody>
                  <a:tcPr marL="9374" marR="9374" marT="9374"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African American</a:t>
                      </a:r>
                    </a:p>
                  </a:txBody>
                  <a:tcPr marL="9374" marR="9374" marT="9374"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Other</a:t>
                      </a:r>
                    </a:p>
                  </a:txBody>
                  <a:tcPr marL="9374" marR="9374" marT="9374"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Male </a:t>
                      </a:r>
                    </a:p>
                  </a:txBody>
                  <a:tcPr marL="9374" marR="9374" marT="9374"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ahoma" panose="020B0604030504040204" pitchFamily="34" charset="0"/>
                        </a:rPr>
                        <a:t>Female</a:t>
                      </a:r>
                    </a:p>
                  </a:txBody>
                  <a:tcPr marL="9374" marR="9374" marT="9374"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1" i="0" u="none" strike="noStrike">
                        <a:solidFill>
                          <a:srgbClr val="000000"/>
                        </a:solidFill>
                        <a:effectLst/>
                        <a:latin typeface="Tahoma" panose="020B0604030504040204" pitchFamily="34" charset="0"/>
                      </a:endParaRP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Tahoma" panose="020B0604030504040204" pitchFamily="34" charset="0"/>
                        </a:rPr>
                        <a:t>**Economically Disadvantaged</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6106739"/>
                  </a:ext>
                </a:extLst>
              </a:tr>
              <a:tr h="302158">
                <a:tc>
                  <a:txBody>
                    <a:bodyPr/>
                    <a:lstStyle/>
                    <a:p>
                      <a:pPr algn="r" fontAlgn="b"/>
                      <a:r>
                        <a:rPr lang="en-US" sz="1200" b="0" i="0" u="none" strike="noStrike" dirty="0">
                          <a:solidFill>
                            <a:srgbClr val="000000"/>
                          </a:solidFill>
                          <a:effectLst/>
                          <a:latin typeface="Tahoma" panose="020B0604030504040204" pitchFamily="34" charset="0"/>
                        </a:rPr>
                        <a:t>Public Institutions </a:t>
                      </a:r>
                    </a:p>
                    <a:p>
                      <a:pPr algn="r" fontAlgn="b"/>
                      <a:r>
                        <a:rPr lang="en-US" sz="1200" b="0" i="0" u="none" strike="noStrike" dirty="0">
                          <a:solidFill>
                            <a:srgbClr val="000000"/>
                          </a:solidFill>
                          <a:effectLst/>
                          <a:latin typeface="Tahoma" panose="020B0604030504040204" pitchFamily="34" charset="0"/>
                        </a:rPr>
                        <a:t>(All Sectors) Total</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ahoma" panose="020B0604030504040204" pitchFamily="34" charset="0"/>
                        </a:rPr>
                        <a:t>64,215</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ahoma" panose="020B0604030504040204" pitchFamily="34" charset="0"/>
                        </a:rPr>
                        <a:t>28,650</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13,195</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9,102</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13,268</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26,136</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38,079</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ahoma" panose="020B0604030504040204" pitchFamily="34" charset="0"/>
                      </a:endParaRP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Tahoma" panose="020B0604030504040204" pitchFamily="34" charset="0"/>
                        </a:rPr>
                        <a:t>25,324</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909088"/>
                  </a:ext>
                </a:extLst>
              </a:tr>
              <a:tr h="302158">
                <a:tc>
                  <a:txBody>
                    <a:bodyPr/>
                    <a:lstStyle/>
                    <a:p>
                      <a:pPr algn="r" fontAlgn="b"/>
                      <a:r>
                        <a:rPr lang="en-US" sz="1200" b="0" i="0" u="none" strike="noStrike" dirty="0">
                          <a:solidFill>
                            <a:srgbClr val="000000"/>
                          </a:solidFill>
                          <a:effectLst/>
                          <a:latin typeface="Tahoma" panose="020B0604030504040204" pitchFamily="34" charset="0"/>
                        </a:rPr>
                        <a:t>All Institutions </a:t>
                      </a:r>
                    </a:p>
                    <a:p>
                      <a:pPr algn="r" fontAlgn="b"/>
                      <a:r>
                        <a:rPr lang="en-US" sz="1200" b="0" i="0" u="none" strike="noStrike" dirty="0">
                          <a:solidFill>
                            <a:srgbClr val="000000"/>
                          </a:solidFill>
                          <a:effectLst/>
                          <a:latin typeface="Tahoma" panose="020B0604030504040204" pitchFamily="34" charset="0"/>
                        </a:rPr>
                        <a:t>(All Sectors) Total</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ahoma" panose="020B0604030504040204" pitchFamily="34" charset="0"/>
                        </a:rPr>
                        <a:t>73,774</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34,422</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14,347</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9,900</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15,105</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30,398</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ahoma" panose="020B0604030504040204" pitchFamily="34" charset="0"/>
                        </a:rPr>
                        <a:t>43,376</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Tahoma" panose="020B0604030504040204" pitchFamily="34" charset="0"/>
                      </a:endParaRP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Tahoma" panose="020B0604030504040204" pitchFamily="34" charset="0"/>
                        </a:rPr>
                        <a:t>27,088</a:t>
                      </a:r>
                    </a:p>
                  </a:txBody>
                  <a:tcPr marL="9374" marR="9374" marT="93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150116"/>
                  </a:ext>
                </a:extLst>
              </a:tr>
            </a:tbl>
          </a:graphicData>
        </a:graphic>
      </p:graphicFrame>
      <p:sp>
        <p:nvSpPr>
          <p:cNvPr id="4" name="Slide Number Placeholder 3">
            <a:extLst>
              <a:ext uri="{FF2B5EF4-FFF2-40B4-BE49-F238E27FC236}">
                <a16:creationId xmlns:a16="http://schemas.microsoft.com/office/drawing/2014/main" id="{D58EE149-286D-49F8-BC52-7914BF750754}"/>
              </a:ext>
            </a:extLst>
          </p:cNvPr>
          <p:cNvSpPr>
            <a:spLocks noGrp="1"/>
          </p:cNvSpPr>
          <p:nvPr>
            <p:ph type="sldNum" sz="quarter" idx="10"/>
          </p:nvPr>
        </p:nvSpPr>
        <p:spPr/>
        <p:txBody>
          <a:bodyPr/>
          <a:lstStyle/>
          <a:p>
            <a:fld id="{AF971ED6-F539-42B4-A1AB-8EF26E73C83D}" type="slidenum">
              <a:rPr lang="en-US">
                <a:solidFill>
                  <a:prstClr val="black">
                    <a:tint val="75000"/>
                  </a:prstClr>
                </a:solidFill>
                <a:latin typeface="Calibri" panose="020F0502020204030204"/>
              </a:rPr>
              <a:pPr/>
              <a:t>21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9607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BADD-A299-49FC-97E2-2959871BF85D}"/>
              </a:ext>
            </a:extLst>
          </p:cNvPr>
          <p:cNvSpPr>
            <a:spLocks noGrp="1"/>
          </p:cNvSpPr>
          <p:nvPr>
            <p:ph type="title"/>
          </p:nvPr>
        </p:nvSpPr>
        <p:spPr/>
        <p:txBody>
          <a:bodyPr>
            <a:normAutofit/>
          </a:bodyPr>
          <a:lstStyle/>
          <a:p>
            <a:r>
              <a:rPr lang="en-US" dirty="0"/>
              <a:t>EXAMPLE: Metroplex Completion Goal, Actual and Projections</a:t>
            </a:r>
          </a:p>
        </p:txBody>
      </p:sp>
      <p:sp>
        <p:nvSpPr>
          <p:cNvPr id="9" name="Rectangle 8">
            <a:extLst>
              <a:ext uri="{FF2B5EF4-FFF2-40B4-BE49-F238E27FC236}">
                <a16:creationId xmlns:a16="http://schemas.microsoft.com/office/drawing/2014/main" id="{0B836A2B-E2C9-4D30-8CB8-0ED4842C9943}"/>
              </a:ext>
            </a:extLst>
          </p:cNvPr>
          <p:cNvSpPr/>
          <p:nvPr/>
        </p:nvSpPr>
        <p:spPr>
          <a:xfrm>
            <a:off x="1691492" y="3647599"/>
            <a:ext cx="8854588" cy="2554743"/>
          </a:xfrm>
          <a:prstGeom prst="rect">
            <a:avLst/>
          </a:prstGeom>
          <a:noFill/>
          <a:ln w="57150">
            <a:solidFill>
              <a:srgbClr val="F6B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58EE149-286D-49F8-BC52-7914BF750754}"/>
              </a:ext>
            </a:extLst>
          </p:cNvPr>
          <p:cNvSpPr>
            <a:spLocks noGrp="1"/>
          </p:cNvSpPr>
          <p:nvPr>
            <p:ph type="sldNum" sz="quarter" idx="10"/>
          </p:nvPr>
        </p:nvSpPr>
        <p:spPr/>
        <p:txBody>
          <a:bodyPr/>
          <a:lstStyle/>
          <a:p>
            <a:fld id="{AF971ED6-F539-42B4-A1AB-8EF26E73C83D}" type="slidenum">
              <a:rPr lang="en-US">
                <a:solidFill>
                  <a:prstClr val="black">
                    <a:tint val="75000"/>
                  </a:prstClr>
                </a:solidFill>
                <a:latin typeface="Calibri" panose="020F0502020204030204"/>
              </a:rPr>
              <a:pPr/>
              <a:t>22</a:t>
            </a:fld>
            <a:endParaRPr lang="en-US">
              <a:solidFill>
                <a:prstClr val="black">
                  <a:tint val="75000"/>
                </a:prstClr>
              </a:solidFill>
              <a:latin typeface="Calibri" panose="020F0502020204030204"/>
            </a:endParaRPr>
          </a:p>
        </p:txBody>
      </p:sp>
      <p:graphicFrame>
        <p:nvGraphicFramePr>
          <p:cNvPr id="7" name="Table 6">
            <a:extLst>
              <a:ext uri="{FF2B5EF4-FFF2-40B4-BE49-F238E27FC236}">
                <a16:creationId xmlns:a16="http://schemas.microsoft.com/office/drawing/2014/main" id="{3A8B13ED-2DAC-4E5D-8DED-ADDD96B47D58}"/>
              </a:ext>
            </a:extLst>
          </p:cNvPr>
          <p:cNvGraphicFramePr>
            <a:graphicFrameLocks noGrp="1"/>
          </p:cNvGraphicFramePr>
          <p:nvPr/>
        </p:nvGraphicFramePr>
        <p:xfrm>
          <a:off x="1727053" y="1820567"/>
          <a:ext cx="8737894" cy="4361455"/>
        </p:xfrm>
        <a:graphic>
          <a:graphicData uri="http://schemas.openxmlformats.org/drawingml/2006/table">
            <a:tbl>
              <a:tblPr/>
              <a:tblGrid>
                <a:gridCol w="2377059">
                  <a:extLst>
                    <a:ext uri="{9D8B030D-6E8A-4147-A177-3AD203B41FA5}">
                      <a16:colId xmlns:a16="http://schemas.microsoft.com/office/drawing/2014/main" val="4051365391"/>
                    </a:ext>
                  </a:extLst>
                </a:gridCol>
                <a:gridCol w="693309">
                  <a:extLst>
                    <a:ext uri="{9D8B030D-6E8A-4147-A177-3AD203B41FA5}">
                      <a16:colId xmlns:a16="http://schemas.microsoft.com/office/drawing/2014/main" val="2344589847"/>
                    </a:ext>
                  </a:extLst>
                </a:gridCol>
                <a:gridCol w="693309">
                  <a:extLst>
                    <a:ext uri="{9D8B030D-6E8A-4147-A177-3AD203B41FA5}">
                      <a16:colId xmlns:a16="http://schemas.microsoft.com/office/drawing/2014/main" val="3360902481"/>
                    </a:ext>
                  </a:extLst>
                </a:gridCol>
                <a:gridCol w="693309">
                  <a:extLst>
                    <a:ext uri="{9D8B030D-6E8A-4147-A177-3AD203B41FA5}">
                      <a16:colId xmlns:a16="http://schemas.microsoft.com/office/drawing/2014/main" val="2732115312"/>
                    </a:ext>
                  </a:extLst>
                </a:gridCol>
                <a:gridCol w="693309">
                  <a:extLst>
                    <a:ext uri="{9D8B030D-6E8A-4147-A177-3AD203B41FA5}">
                      <a16:colId xmlns:a16="http://schemas.microsoft.com/office/drawing/2014/main" val="1106276482"/>
                    </a:ext>
                  </a:extLst>
                </a:gridCol>
                <a:gridCol w="693309">
                  <a:extLst>
                    <a:ext uri="{9D8B030D-6E8A-4147-A177-3AD203B41FA5}">
                      <a16:colId xmlns:a16="http://schemas.microsoft.com/office/drawing/2014/main" val="351405537"/>
                    </a:ext>
                  </a:extLst>
                </a:gridCol>
                <a:gridCol w="693309">
                  <a:extLst>
                    <a:ext uri="{9D8B030D-6E8A-4147-A177-3AD203B41FA5}">
                      <a16:colId xmlns:a16="http://schemas.microsoft.com/office/drawing/2014/main" val="528762925"/>
                    </a:ext>
                  </a:extLst>
                </a:gridCol>
                <a:gridCol w="693309">
                  <a:extLst>
                    <a:ext uri="{9D8B030D-6E8A-4147-A177-3AD203B41FA5}">
                      <a16:colId xmlns:a16="http://schemas.microsoft.com/office/drawing/2014/main" val="3946496151"/>
                    </a:ext>
                  </a:extLst>
                </a:gridCol>
                <a:gridCol w="572255">
                  <a:extLst>
                    <a:ext uri="{9D8B030D-6E8A-4147-A177-3AD203B41FA5}">
                      <a16:colId xmlns:a16="http://schemas.microsoft.com/office/drawing/2014/main" val="1975967793"/>
                    </a:ext>
                  </a:extLst>
                </a:gridCol>
                <a:gridCol w="935417">
                  <a:extLst>
                    <a:ext uri="{9D8B030D-6E8A-4147-A177-3AD203B41FA5}">
                      <a16:colId xmlns:a16="http://schemas.microsoft.com/office/drawing/2014/main" val="1822747025"/>
                    </a:ext>
                  </a:extLst>
                </a:gridCol>
              </a:tblGrid>
              <a:tr h="442397">
                <a:tc>
                  <a:txBody>
                    <a:bodyPr/>
                    <a:lstStyle/>
                    <a:p>
                      <a:pPr algn="l" fontAlgn="b"/>
                      <a:r>
                        <a:rPr lang="en-US" sz="900" b="1" i="0" u="none" strike="noStrike">
                          <a:solidFill>
                            <a:srgbClr val="000000"/>
                          </a:solidFill>
                          <a:effectLst/>
                          <a:latin typeface="Tahoma" panose="020B0604030504040204" pitchFamily="34" charset="0"/>
                        </a:rPr>
                        <a:t>Public Four-Year  Institutions</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Total</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White </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Hispanic</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African American</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Other</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Male </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Female</a:t>
                      </a:r>
                    </a:p>
                  </a:txBody>
                  <a:tcPr marL="6603" marR="6603" marT="66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Tahoma" panose="020B0604030504040204" pitchFamily="34" charset="0"/>
                        </a:rPr>
                        <a:t>**Economically Disadvantaged</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2281499"/>
                  </a:ext>
                </a:extLst>
              </a:tr>
              <a:tr h="158471">
                <a:tc>
                  <a:txBody>
                    <a:bodyPr/>
                    <a:lstStyle/>
                    <a:p>
                      <a:pPr algn="l" fontAlgn="b"/>
                      <a:r>
                        <a:rPr lang="en-US" sz="1000" b="0" i="0" u="none" strike="noStrike">
                          <a:solidFill>
                            <a:srgbClr val="000000"/>
                          </a:solidFill>
                          <a:effectLst/>
                          <a:latin typeface="Calibri" panose="020F0502020204030204" pitchFamily="34" charset="0"/>
                        </a:rPr>
                        <a:t>U. OF TEXAS AT ARLINGTON</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11,321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4,714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2,164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1,413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3,030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4,222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7,099 </a:t>
                      </a:r>
                    </a:p>
                  </a:txBody>
                  <a:tcPr marL="6603" marR="6603" marT="66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3,892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5351105"/>
                  </a:ext>
                </a:extLst>
              </a:tr>
              <a:tr h="158471">
                <a:tc>
                  <a:txBody>
                    <a:bodyPr/>
                    <a:lstStyle/>
                    <a:p>
                      <a:pPr algn="l" fontAlgn="b"/>
                      <a:r>
                        <a:rPr lang="en-US" sz="1000" b="0" i="0" u="none" strike="noStrike">
                          <a:solidFill>
                            <a:srgbClr val="000000"/>
                          </a:solidFill>
                          <a:effectLst/>
                          <a:latin typeface="Calibri" panose="020F0502020204030204" pitchFamily="34" charset="0"/>
                        </a:rPr>
                        <a:t>UNIVERSITY OF NORTH TEXAS</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8,271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4,568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1,529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1,010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1,164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3,585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4,686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3,241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6965588"/>
                  </a:ext>
                </a:extLst>
              </a:tr>
              <a:tr h="158471">
                <a:tc>
                  <a:txBody>
                    <a:bodyPr/>
                    <a:lstStyle/>
                    <a:p>
                      <a:pPr algn="l" fontAlgn="b"/>
                      <a:r>
                        <a:rPr lang="en-US" sz="1000" b="0" i="0" u="none" strike="noStrike">
                          <a:solidFill>
                            <a:srgbClr val="000000"/>
                          </a:solidFill>
                          <a:effectLst/>
                          <a:latin typeface="Calibri" panose="020F0502020204030204" pitchFamily="34" charset="0"/>
                        </a:rPr>
                        <a:t>U. OF TEXAS AT DALLAS</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6,594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1,878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629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308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3,779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3,631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2,963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1,428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2096020"/>
                  </a:ext>
                </a:extLst>
              </a:tr>
              <a:tr h="158471">
                <a:tc>
                  <a:txBody>
                    <a:bodyPr/>
                    <a:lstStyle/>
                    <a:p>
                      <a:pPr algn="l" fontAlgn="b"/>
                      <a:r>
                        <a:rPr lang="en-US" sz="1000" b="0" i="0" u="none" strike="noStrike">
                          <a:solidFill>
                            <a:srgbClr val="000000"/>
                          </a:solidFill>
                          <a:effectLst/>
                          <a:latin typeface="Calibri" panose="020F0502020204030204" pitchFamily="34" charset="0"/>
                        </a:rPr>
                        <a:t>TEXAS WOMAN'S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3,561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1,700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650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709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502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397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3,164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1,323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4038247"/>
                  </a:ext>
                </a:extLst>
              </a:tr>
              <a:tr h="158471">
                <a:tc>
                  <a:txBody>
                    <a:bodyPr/>
                    <a:lstStyle/>
                    <a:p>
                      <a:pPr algn="l" fontAlgn="b"/>
                      <a:r>
                        <a:rPr lang="en-US" sz="1000" b="0" i="0" u="none" strike="noStrike">
                          <a:solidFill>
                            <a:srgbClr val="000000"/>
                          </a:solidFill>
                          <a:effectLst/>
                          <a:latin typeface="Calibri" panose="020F0502020204030204" pitchFamily="34" charset="0"/>
                        </a:rPr>
                        <a:t>TEXAS A&amp;M UNIVERSITY-COMMERCE</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3,257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1,732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379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523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623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1,286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1,971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1,074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6426324"/>
                  </a:ext>
                </a:extLst>
              </a:tr>
              <a:tr h="158471">
                <a:tc>
                  <a:txBody>
                    <a:bodyPr/>
                    <a:lstStyle/>
                    <a:p>
                      <a:pPr algn="l" fontAlgn="b"/>
                      <a:r>
                        <a:rPr lang="en-US" sz="1000" b="0" i="0" u="none" strike="noStrike">
                          <a:solidFill>
                            <a:srgbClr val="000000"/>
                          </a:solidFill>
                          <a:effectLst/>
                          <a:latin typeface="Calibri" panose="020F0502020204030204" pitchFamily="34" charset="0"/>
                        </a:rPr>
                        <a:t>TARLETON STATE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2,880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2,076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424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170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1,097 </a:t>
                      </a: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1,783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1,350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547686"/>
                  </a:ext>
                </a:extLst>
              </a:tr>
              <a:tr h="158471">
                <a:tc>
                  <a:txBody>
                    <a:bodyPr/>
                    <a:lstStyle/>
                    <a:p>
                      <a:pPr algn="l" fontAlgn="b"/>
                      <a:r>
                        <a:rPr lang="en-US" sz="1000" b="0" i="0" u="none" strike="noStrike">
                          <a:solidFill>
                            <a:srgbClr val="000000"/>
                          </a:solidFill>
                          <a:effectLst/>
                          <a:latin typeface="Calibri" panose="020F0502020204030204" pitchFamily="34" charset="0"/>
                        </a:rPr>
                        <a:t>UNIV. OF NORTH TEXAS AT DALLAS</a:t>
                      </a:r>
                    </a:p>
                  </a:txBody>
                  <a:tcPr marL="6603" marR="6603" marT="66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567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73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236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218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40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159 </a:t>
                      </a: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408 </a:t>
                      </a:r>
                    </a:p>
                  </a:txBody>
                  <a:tcPr marL="6603" marR="6603" marT="66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373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852082"/>
                  </a:ext>
                </a:extLst>
              </a:tr>
              <a:tr h="151868">
                <a:tc>
                  <a:txBody>
                    <a:bodyPr/>
                    <a:lstStyle/>
                    <a:p>
                      <a:pPr algn="r" fontAlgn="b"/>
                      <a:r>
                        <a:rPr lang="en-US" sz="900" b="0" i="0" u="none" strike="noStrike">
                          <a:solidFill>
                            <a:srgbClr val="000000"/>
                          </a:solidFill>
                          <a:effectLst/>
                          <a:latin typeface="Tahoma" panose="020B0604030504040204" pitchFamily="34" charset="0"/>
                        </a:rPr>
                        <a:t>Total</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36,451</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16,741</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6,011</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4,391</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9,308</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14,377</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22,074</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Tahoma" panose="020B0604030504040204" pitchFamily="34" charset="0"/>
                        </a:rPr>
                        <a:t>12,681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211150"/>
                  </a:ext>
                </a:extLst>
              </a:tr>
              <a:tr h="151868">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a:noFill/>
                    </a:lnT>
                    <a:lnB>
                      <a:noFill/>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541908"/>
                  </a:ext>
                </a:extLst>
              </a:tr>
              <a:tr h="442397">
                <a:tc>
                  <a:txBody>
                    <a:bodyPr/>
                    <a:lstStyle/>
                    <a:p>
                      <a:pPr algn="l" fontAlgn="b"/>
                      <a:r>
                        <a:rPr lang="en-US" sz="900" b="1" i="0" u="none" strike="noStrike">
                          <a:solidFill>
                            <a:srgbClr val="000000"/>
                          </a:solidFill>
                          <a:effectLst/>
                          <a:latin typeface="Tahoma" panose="020B0604030504040204" pitchFamily="34" charset="0"/>
                        </a:rPr>
                        <a:t>Independent Institutions</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Total</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White </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Hispanic</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African American</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Other</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Male </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ahoma" panose="020B0604030504040204" pitchFamily="34" charset="0"/>
                        </a:rPr>
                        <a:t>Female</a:t>
                      </a:r>
                    </a:p>
                  </a:txBody>
                  <a:tcPr marL="6603" marR="6603" marT="66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Tahoma" panose="020B0604030504040204" pitchFamily="34" charset="0"/>
                        </a:rPr>
                        <a:t>**Economically Disadvantaged</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0698974"/>
                  </a:ext>
                </a:extLst>
              </a:tr>
              <a:tr h="158471">
                <a:tc>
                  <a:txBody>
                    <a:bodyPr/>
                    <a:lstStyle/>
                    <a:p>
                      <a:pPr algn="l" fontAlgn="b"/>
                      <a:r>
                        <a:rPr lang="en-US" sz="1000" b="0" i="0" u="none" strike="noStrike">
                          <a:solidFill>
                            <a:srgbClr val="000000"/>
                          </a:solidFill>
                          <a:effectLst/>
                          <a:latin typeface="Calibri" panose="020F0502020204030204" pitchFamily="34" charset="0"/>
                        </a:rPr>
                        <a:t>SOUTHERN METHODIST UNIVERSITY</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3,267 </a:t>
                      </a: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5229354"/>
                  </a:ext>
                </a:extLst>
              </a:tr>
              <a:tr h="158471">
                <a:tc>
                  <a:txBody>
                    <a:bodyPr/>
                    <a:lstStyle/>
                    <a:p>
                      <a:pPr algn="l" fontAlgn="b"/>
                      <a:r>
                        <a:rPr lang="en-US" sz="1000" b="0" i="0" u="none" strike="noStrike">
                          <a:solidFill>
                            <a:srgbClr val="000000"/>
                          </a:solidFill>
                          <a:effectLst/>
                          <a:latin typeface="Calibri" panose="020F0502020204030204" pitchFamily="34" charset="0"/>
                        </a:rPr>
                        <a:t>TEXAS CHRISTIAN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2,559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0045358"/>
                  </a:ext>
                </a:extLst>
              </a:tr>
              <a:tr h="158471">
                <a:tc>
                  <a:txBody>
                    <a:bodyPr/>
                    <a:lstStyle/>
                    <a:p>
                      <a:pPr algn="l" fontAlgn="b"/>
                      <a:r>
                        <a:rPr lang="en-US" sz="1000" b="0" i="0" u="none" strike="noStrike">
                          <a:solidFill>
                            <a:srgbClr val="000000"/>
                          </a:solidFill>
                          <a:effectLst/>
                          <a:latin typeface="Calibri" panose="020F0502020204030204" pitchFamily="34" charset="0"/>
                        </a:rPr>
                        <a:t>DALLAS BAPTIST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1,382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8667831"/>
                  </a:ext>
                </a:extLst>
              </a:tr>
              <a:tr h="158471">
                <a:tc>
                  <a:txBody>
                    <a:bodyPr/>
                    <a:lstStyle/>
                    <a:p>
                      <a:pPr algn="l" fontAlgn="b"/>
                      <a:r>
                        <a:rPr lang="en-US" sz="1000" b="0" i="0" u="none" strike="noStrike">
                          <a:solidFill>
                            <a:srgbClr val="000000"/>
                          </a:solidFill>
                          <a:effectLst/>
                          <a:latin typeface="Calibri" panose="020F0502020204030204" pitchFamily="34" charset="0"/>
                        </a:rPr>
                        <a:t>UNIVERSITY OF DALLAS</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681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668306"/>
                  </a:ext>
                </a:extLst>
              </a:tr>
              <a:tr h="158471">
                <a:tc>
                  <a:txBody>
                    <a:bodyPr/>
                    <a:lstStyle/>
                    <a:p>
                      <a:pPr algn="l" fontAlgn="b"/>
                      <a:r>
                        <a:rPr lang="en-US" sz="1000" b="0" i="0" u="none" strike="noStrike">
                          <a:solidFill>
                            <a:srgbClr val="000000"/>
                          </a:solidFill>
                          <a:effectLst/>
                          <a:latin typeface="Calibri" panose="020F0502020204030204" pitchFamily="34" charset="0"/>
                        </a:rPr>
                        <a:t>SOUTHWESTERN ASSEM OF GOD UNIV</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596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09857733"/>
                  </a:ext>
                </a:extLst>
              </a:tr>
              <a:tr h="158471">
                <a:tc>
                  <a:txBody>
                    <a:bodyPr/>
                    <a:lstStyle/>
                    <a:p>
                      <a:pPr algn="l" fontAlgn="b"/>
                      <a:r>
                        <a:rPr lang="en-US" sz="1000" b="0" i="0" u="none" strike="noStrike">
                          <a:solidFill>
                            <a:srgbClr val="000000"/>
                          </a:solidFill>
                          <a:effectLst/>
                          <a:latin typeface="Calibri" panose="020F0502020204030204" pitchFamily="34" charset="0"/>
                        </a:rPr>
                        <a:t>TEXAS WESLEYAN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532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0342166"/>
                  </a:ext>
                </a:extLst>
              </a:tr>
              <a:tr h="158471">
                <a:tc>
                  <a:txBody>
                    <a:bodyPr/>
                    <a:lstStyle/>
                    <a:p>
                      <a:pPr algn="l" fontAlgn="b"/>
                      <a:r>
                        <a:rPr lang="en-US" sz="1000" b="0" i="0" u="none" strike="noStrike">
                          <a:solidFill>
                            <a:srgbClr val="000000"/>
                          </a:solidFill>
                          <a:effectLst/>
                          <a:latin typeface="Calibri" panose="020F0502020204030204" pitchFamily="34" charset="0"/>
                        </a:rPr>
                        <a:t>AUSTIN COLLEGE</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276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470141"/>
                  </a:ext>
                </a:extLst>
              </a:tr>
              <a:tr h="158471">
                <a:tc>
                  <a:txBody>
                    <a:bodyPr/>
                    <a:lstStyle/>
                    <a:p>
                      <a:pPr algn="l" fontAlgn="b"/>
                      <a:r>
                        <a:rPr lang="en-US" sz="1000" b="0" i="0" u="none" strike="noStrike">
                          <a:solidFill>
                            <a:srgbClr val="000000"/>
                          </a:solidFill>
                          <a:effectLst/>
                          <a:latin typeface="Calibri" panose="020F0502020204030204" pitchFamily="34" charset="0"/>
                        </a:rPr>
                        <a:t>SOUTHWESTERN ADVENTIST UNIV</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139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7839014"/>
                  </a:ext>
                </a:extLst>
              </a:tr>
              <a:tr h="158471">
                <a:tc>
                  <a:txBody>
                    <a:bodyPr/>
                    <a:lstStyle/>
                    <a:p>
                      <a:pPr algn="l" fontAlgn="b"/>
                      <a:r>
                        <a:rPr lang="en-US" sz="1000" b="0" i="0" u="none" strike="noStrike">
                          <a:solidFill>
                            <a:srgbClr val="000000"/>
                          </a:solidFill>
                          <a:effectLst/>
                          <a:latin typeface="Calibri" panose="020F0502020204030204" pitchFamily="34" charset="0"/>
                        </a:rPr>
                        <a:t>PARKER UNIVERSITY</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76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8669457"/>
                  </a:ext>
                </a:extLst>
              </a:tr>
              <a:tr h="158471">
                <a:tc>
                  <a:txBody>
                    <a:bodyPr/>
                    <a:lstStyle/>
                    <a:p>
                      <a:pPr algn="l" fontAlgn="b"/>
                      <a:r>
                        <a:rPr lang="en-US" sz="1000" b="0" i="0" u="none" strike="noStrike">
                          <a:solidFill>
                            <a:srgbClr val="000000"/>
                          </a:solidFill>
                          <a:effectLst/>
                          <a:latin typeface="Calibri" panose="020F0502020204030204" pitchFamily="34" charset="0"/>
                        </a:rPr>
                        <a:t>SOUTHWESTERN CHRISTIAN COLLEGE</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329251"/>
                  </a:ext>
                </a:extLst>
              </a:tr>
              <a:tr h="158471">
                <a:tc>
                  <a:txBody>
                    <a:bodyPr/>
                    <a:lstStyle/>
                    <a:p>
                      <a:pPr algn="l" fontAlgn="b"/>
                      <a:r>
                        <a:rPr lang="en-US" sz="1000" b="0" i="0" u="none" strike="noStrike">
                          <a:solidFill>
                            <a:srgbClr val="000000"/>
                          </a:solidFill>
                          <a:effectLst/>
                          <a:latin typeface="Calibri" panose="020F0502020204030204" pitchFamily="34" charset="0"/>
                        </a:rPr>
                        <a:t>PAUL QUINN COLLEGE</a:t>
                      </a:r>
                    </a:p>
                  </a:txBody>
                  <a:tcPr marL="6603" marR="6603" marT="66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 </a:t>
                      </a: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4956182"/>
                  </a:ext>
                </a:extLst>
              </a:tr>
              <a:tr h="158471">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603" marR="6603" marT="6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6603" marR="6603" marT="66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F2F2F2"/>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FF0000"/>
                          </a:solidFill>
                          <a:effectLst/>
                          <a:latin typeface="Tahoma" panose="020B0604030504040204" pitchFamily="34" charset="0"/>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380537"/>
                  </a:ext>
                </a:extLst>
              </a:tr>
              <a:tr h="151868">
                <a:tc>
                  <a:txBody>
                    <a:bodyPr/>
                    <a:lstStyle/>
                    <a:p>
                      <a:pPr algn="r" fontAlgn="b"/>
                      <a:r>
                        <a:rPr lang="en-US" sz="900" b="0" i="0" u="none" strike="noStrike">
                          <a:solidFill>
                            <a:srgbClr val="000000"/>
                          </a:solidFill>
                          <a:effectLst/>
                          <a:latin typeface="Tahoma" panose="020B0604030504040204" pitchFamily="34" charset="0"/>
                        </a:rPr>
                        <a:t>Total</a:t>
                      </a:r>
                    </a:p>
                  </a:txBody>
                  <a:tcPr marL="6603" marR="6603" marT="6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9,559</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5,772</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1,152</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798</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1,837</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4,262</a:t>
                      </a:r>
                    </a:p>
                  </a:txBody>
                  <a:tcPr marL="6603" marR="6603" marT="6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ahoma" panose="020B0604030504040204" pitchFamily="34" charset="0"/>
                        </a:rPr>
                        <a:t>5,297</a:t>
                      </a:r>
                    </a:p>
                  </a:txBody>
                  <a:tcPr marL="6603" marR="6603" marT="66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Tahoma" panose="020B0604030504040204" pitchFamily="34" charset="0"/>
                      </a:endParaRP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Tahoma" panose="020B0604030504040204" pitchFamily="34" charset="0"/>
                        </a:rPr>
                        <a:t>1,764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9707"/>
                  </a:ext>
                </a:extLst>
              </a:tr>
            </a:tbl>
          </a:graphicData>
        </a:graphic>
      </p:graphicFrame>
    </p:spTree>
    <p:extLst>
      <p:ext uri="{BB962C8B-B14F-4D97-AF65-F5344CB8AC3E}">
        <p14:creationId xmlns:p14="http://schemas.microsoft.com/office/powerpoint/2010/main" val="249332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
        <p:nvSpPr>
          <p:cNvPr id="3" name="Rectangle 2"/>
          <p:cNvSpPr/>
          <p:nvPr/>
        </p:nvSpPr>
        <p:spPr>
          <a:xfrm>
            <a:off x="0" y="3167764"/>
            <a:ext cx="12192000" cy="784221"/>
          </a:xfrm>
          <a:prstGeom prst="rect">
            <a:avLst/>
          </a:prstGeom>
          <a:solidFill>
            <a:srgbClr val="F6B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prstClr val="white"/>
                </a:solidFill>
                <a:latin typeface="Calibri Light" panose="020F0302020204030204"/>
              </a:rPr>
              <a:t>Questions? Comments?</a:t>
            </a:r>
          </a:p>
        </p:txBody>
      </p:sp>
      <p:sp>
        <p:nvSpPr>
          <p:cNvPr id="2" name="Slide Number Placeholder 1">
            <a:extLst>
              <a:ext uri="{FF2B5EF4-FFF2-40B4-BE49-F238E27FC236}">
                <a16:creationId xmlns:a16="http://schemas.microsoft.com/office/drawing/2014/main" id="{38890666-C071-4A98-B586-F29A6C43C546}"/>
              </a:ext>
            </a:extLst>
          </p:cNvPr>
          <p:cNvSpPr>
            <a:spLocks noGrp="1"/>
          </p:cNvSpPr>
          <p:nvPr>
            <p:ph type="sldNum" sz="quarter" idx="12"/>
          </p:nvPr>
        </p:nvSpPr>
        <p:spPr/>
        <p:txBody>
          <a:bodyPr/>
          <a:lstStyle/>
          <a:p>
            <a:fld id="{42B960B7-1A5D-4A40-9C6E-0A7BBAA5F990}" type="slidenum">
              <a:rPr lang="en-US">
                <a:solidFill>
                  <a:prstClr val="black">
                    <a:tint val="75000"/>
                  </a:prstClr>
                </a:solidFill>
                <a:latin typeface="Calibri" panose="020F0502020204030204"/>
              </a:rPr>
              <a:pPr/>
              <a:t>23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53901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B7A6-6D0C-4FBF-A366-96A26A19E528}"/>
              </a:ext>
            </a:extLst>
          </p:cNvPr>
          <p:cNvSpPr>
            <a:spLocks noGrp="1"/>
          </p:cNvSpPr>
          <p:nvPr>
            <p:ph type="title"/>
          </p:nvPr>
        </p:nvSpPr>
        <p:spPr>
          <a:xfrm>
            <a:off x="759823" y="498334"/>
            <a:ext cx="9601200" cy="579438"/>
          </a:xfrm>
        </p:spPr>
        <p:txBody>
          <a:bodyPr/>
          <a:lstStyle/>
          <a:p>
            <a:r>
              <a:rPr lang="en-US" dirty="0"/>
              <a:t>Our Members</a:t>
            </a:r>
          </a:p>
        </p:txBody>
      </p:sp>
      <p:sp>
        <p:nvSpPr>
          <p:cNvPr id="3" name="Content Placeholder 2">
            <a:extLst>
              <a:ext uri="{FF2B5EF4-FFF2-40B4-BE49-F238E27FC236}">
                <a16:creationId xmlns:a16="http://schemas.microsoft.com/office/drawing/2014/main" id="{C7F7090A-DE3B-473C-A2BB-6DD670975C71}"/>
              </a:ext>
            </a:extLst>
          </p:cNvPr>
          <p:cNvSpPr>
            <a:spLocks noGrp="1"/>
          </p:cNvSpPr>
          <p:nvPr>
            <p:ph idx="1"/>
          </p:nvPr>
        </p:nvSpPr>
        <p:spPr>
          <a:xfrm>
            <a:off x="1045029" y="1267098"/>
            <a:ext cx="9851571" cy="4728754"/>
          </a:xfrm>
        </p:spPr>
        <p:txBody>
          <a:bodyPr>
            <a:normAutofit/>
          </a:bodyPr>
          <a:lstStyle/>
          <a:p>
            <a:r>
              <a:rPr lang="en-US" dirty="0"/>
              <a:t>ICUT is a Texas non-profit membership corporation, a 501 (c)(6) organization.</a:t>
            </a:r>
          </a:p>
          <a:p>
            <a:r>
              <a:rPr lang="en-US" dirty="0"/>
              <a:t>ICUT has </a:t>
            </a:r>
            <a:r>
              <a:rPr lang="en-US" b="1" dirty="0"/>
              <a:t>39 member institutions </a:t>
            </a:r>
            <a:r>
              <a:rPr lang="en-US" dirty="0"/>
              <a:t>that are non-profit, 501(c)(3) multipurpose independent colleges and universities whose main campuses are located in Texas.  ICUT also includes the Baylor College of Medicine, a nationally-ranked, top-tier private medical school.  </a:t>
            </a:r>
          </a:p>
          <a:p>
            <a:r>
              <a:rPr lang="en-US" dirty="0"/>
              <a:t>Regular member institutions must be accredited by the </a:t>
            </a:r>
            <a:r>
              <a:rPr lang="en-US" b="1" dirty="0"/>
              <a:t>Southern Association of Colleges and Schools Commission on Colleges (SACSCOC)</a:t>
            </a:r>
            <a:r>
              <a:rPr lang="en-US" dirty="0"/>
              <a:t>, the </a:t>
            </a:r>
            <a:r>
              <a:rPr lang="en-US" b="1" dirty="0"/>
              <a:t>Liaison Committee on Medical Education</a:t>
            </a:r>
            <a:r>
              <a:rPr lang="en-US" dirty="0"/>
              <a:t>, or the </a:t>
            </a:r>
            <a:r>
              <a:rPr lang="en-US" b="1" dirty="0"/>
              <a:t>American Bar Association</a:t>
            </a:r>
            <a:r>
              <a:rPr lang="en-US" dirty="0"/>
              <a:t>.  </a:t>
            </a:r>
          </a:p>
          <a:p>
            <a:r>
              <a:rPr lang="en-US" dirty="0"/>
              <a:t>Each ICUT member has a main campus location but many ICUT institutions have branch campuses throughout the state. Increasingly, ICUT institutions are also delivering courses online.</a:t>
            </a:r>
          </a:p>
          <a:p>
            <a:r>
              <a:rPr lang="en-US" dirty="0"/>
              <a:t>All ICUT member institutions meet the same accreditation standards as Texas’ public colleges and universities.</a:t>
            </a:r>
          </a:p>
        </p:txBody>
      </p:sp>
      <p:sp>
        <p:nvSpPr>
          <p:cNvPr id="4" name="Footer Placeholder 3">
            <a:extLst>
              <a:ext uri="{FF2B5EF4-FFF2-40B4-BE49-F238E27FC236}">
                <a16:creationId xmlns:a16="http://schemas.microsoft.com/office/drawing/2014/main" id="{224298BB-FB75-4810-AED5-2C29C803AEE4}"/>
              </a:ext>
            </a:extLst>
          </p:cNvPr>
          <p:cNvSpPr>
            <a:spLocks noGrp="1"/>
          </p:cNvSpPr>
          <p:nvPr>
            <p:ph type="ftr" sz="quarter" idx="11"/>
          </p:nvPr>
        </p:nvSpPr>
        <p:spPr/>
        <p:txBody>
          <a:bodyPr/>
          <a:lstStyle/>
          <a:p>
            <a:r>
              <a:rPr lang="en-US"/>
              <a:t>Independent Colleges &amp; Universities of Texas, Inc. (ICUT)</a:t>
            </a:r>
            <a:endParaRPr lang="en-US" dirty="0"/>
          </a:p>
        </p:txBody>
      </p:sp>
    </p:spTree>
    <p:extLst>
      <p:ext uri="{BB962C8B-B14F-4D97-AF65-F5344CB8AC3E}">
        <p14:creationId xmlns:p14="http://schemas.microsoft.com/office/powerpoint/2010/main" val="21075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C51E-2B91-4BC1-9CF6-506339776014}"/>
              </a:ext>
            </a:extLst>
          </p:cNvPr>
          <p:cNvSpPr>
            <a:spLocks noGrp="1"/>
          </p:cNvSpPr>
          <p:nvPr>
            <p:ph type="title"/>
          </p:nvPr>
        </p:nvSpPr>
        <p:spPr>
          <a:xfrm>
            <a:off x="1295400" y="410551"/>
            <a:ext cx="9601200" cy="823791"/>
          </a:xfrm>
        </p:spPr>
        <p:txBody>
          <a:bodyPr/>
          <a:lstStyle/>
          <a:p>
            <a:r>
              <a:rPr lang="en-US" dirty="0"/>
              <a:t>ICUT’s Three Primary Responsibilities</a:t>
            </a:r>
          </a:p>
        </p:txBody>
      </p:sp>
      <p:sp>
        <p:nvSpPr>
          <p:cNvPr id="3" name="Footer Placeholder 2">
            <a:extLst>
              <a:ext uri="{FF2B5EF4-FFF2-40B4-BE49-F238E27FC236}">
                <a16:creationId xmlns:a16="http://schemas.microsoft.com/office/drawing/2014/main" id="{42411845-8DD8-491B-A2E3-22F55612484A}"/>
              </a:ext>
            </a:extLst>
          </p:cNvPr>
          <p:cNvSpPr>
            <a:spLocks noGrp="1"/>
          </p:cNvSpPr>
          <p:nvPr>
            <p:ph type="ftr" sz="quarter" idx="11"/>
          </p:nvPr>
        </p:nvSpPr>
        <p:spPr/>
        <p:txBody>
          <a:bodyPr/>
          <a:lstStyle/>
          <a:p>
            <a:r>
              <a:rPr lang="en-US"/>
              <a:t>Independent Colleges &amp; Universities of Texas, Inc. (ICUT)</a:t>
            </a:r>
            <a:endParaRPr lang="en-US" dirty="0"/>
          </a:p>
        </p:txBody>
      </p:sp>
      <p:graphicFrame>
        <p:nvGraphicFramePr>
          <p:cNvPr id="6" name="Diagram 5">
            <a:extLst>
              <a:ext uri="{FF2B5EF4-FFF2-40B4-BE49-F238E27FC236}">
                <a16:creationId xmlns:a16="http://schemas.microsoft.com/office/drawing/2014/main" id="{4B964695-C5D9-4DC8-AB40-07EBBC25A024}"/>
              </a:ext>
            </a:extLst>
          </p:cNvPr>
          <p:cNvGraphicFramePr/>
          <p:nvPr>
            <p:extLst>
              <p:ext uri="{D42A27DB-BD31-4B8C-83A1-F6EECF244321}">
                <p14:modId xmlns:p14="http://schemas.microsoft.com/office/powerpoint/2010/main" val="3862254367"/>
              </p:ext>
            </p:extLst>
          </p:nvPr>
        </p:nvGraphicFramePr>
        <p:xfrm>
          <a:off x="2822331" y="1370216"/>
          <a:ext cx="6547338" cy="4364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1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0F64-D475-4A6E-A719-8DD15BED39F9}"/>
              </a:ext>
            </a:extLst>
          </p:cNvPr>
          <p:cNvSpPr>
            <a:spLocks noGrp="1"/>
          </p:cNvSpPr>
          <p:nvPr>
            <p:ph type="title"/>
          </p:nvPr>
        </p:nvSpPr>
        <p:spPr>
          <a:xfrm>
            <a:off x="609601" y="569251"/>
            <a:ext cx="9601200" cy="692649"/>
          </a:xfrm>
        </p:spPr>
        <p:txBody>
          <a:bodyPr>
            <a:normAutofit/>
          </a:bodyPr>
          <a:lstStyle/>
          <a:p>
            <a:r>
              <a:rPr lang="en-US" i="1" dirty="0"/>
              <a:t>Closing the Gaps: </a:t>
            </a:r>
            <a:r>
              <a:rPr lang="en-US" dirty="0"/>
              <a:t>THECB Strategic Plan, 2000 – 2015 </a:t>
            </a:r>
          </a:p>
        </p:txBody>
      </p:sp>
      <p:sp>
        <p:nvSpPr>
          <p:cNvPr id="3" name="Content Placeholder 2">
            <a:extLst>
              <a:ext uri="{FF2B5EF4-FFF2-40B4-BE49-F238E27FC236}">
                <a16:creationId xmlns:a16="http://schemas.microsoft.com/office/drawing/2014/main" id="{0B5DFC87-3546-4A57-820A-E2735A37D370}"/>
              </a:ext>
            </a:extLst>
          </p:cNvPr>
          <p:cNvSpPr>
            <a:spLocks noGrp="1"/>
          </p:cNvSpPr>
          <p:nvPr>
            <p:ph idx="1"/>
          </p:nvPr>
        </p:nvSpPr>
        <p:spPr>
          <a:xfrm>
            <a:off x="609601" y="1429743"/>
            <a:ext cx="10286999" cy="4655573"/>
          </a:xfrm>
        </p:spPr>
        <p:txBody>
          <a:bodyPr/>
          <a:lstStyle/>
          <a:p>
            <a:r>
              <a:rPr lang="en-US" sz="2200" dirty="0"/>
              <a:t>Closing the Gaps (CTG) was adopted by The Coordinating Board in 2000.</a:t>
            </a:r>
          </a:p>
          <a:p>
            <a:r>
              <a:rPr lang="en-US" sz="2200" dirty="0"/>
              <a:t>The intent of CTG was to close educational gaps within Texas and between Texas and other states by 2015. It included four goals:</a:t>
            </a:r>
          </a:p>
          <a:p>
            <a:pPr lvl="1"/>
            <a:r>
              <a:rPr lang="en-US" sz="2000" b="1" dirty="0"/>
              <a:t>Participation: </a:t>
            </a:r>
            <a:r>
              <a:rPr lang="en-US" sz="2000" dirty="0"/>
              <a:t>By 2015, close the gaps in participation rates to add 630,000 more students.</a:t>
            </a:r>
          </a:p>
          <a:p>
            <a:pPr lvl="1"/>
            <a:r>
              <a:rPr lang="en-US" sz="2000" b="1" dirty="0"/>
              <a:t>Success:</a:t>
            </a:r>
            <a:r>
              <a:rPr lang="en-US" sz="2000" dirty="0"/>
              <a:t> By 2015, award 210,000 undergraduate degrees, certificates, and other identifiable student successes from high-quality programs.</a:t>
            </a:r>
          </a:p>
          <a:p>
            <a:pPr lvl="1"/>
            <a:r>
              <a:rPr lang="en-US" sz="2000" b="1" dirty="0"/>
              <a:t>Excellence: </a:t>
            </a:r>
            <a:r>
              <a:rPr lang="en-US" sz="2000" dirty="0"/>
              <a:t>By 2015, substantially increase the number of nationally-recognized programs or services at Texas colleges and universities. </a:t>
            </a:r>
          </a:p>
          <a:p>
            <a:pPr lvl="1"/>
            <a:r>
              <a:rPr lang="en-US" sz="2000" b="1" dirty="0"/>
              <a:t>Research:</a:t>
            </a:r>
            <a:r>
              <a:rPr lang="en-US" sz="2000" dirty="0"/>
              <a:t> By 2015, increase the level of federal science and engineering research and development obligations to Texas institutions to 6.5 percent of obligations to higher education institutions around the nation. </a:t>
            </a:r>
            <a:endParaRPr lang="en-US" sz="2000" b="1" dirty="0"/>
          </a:p>
        </p:txBody>
      </p:sp>
      <p:sp>
        <p:nvSpPr>
          <p:cNvPr id="4" name="Footer Placeholder 3">
            <a:extLst>
              <a:ext uri="{FF2B5EF4-FFF2-40B4-BE49-F238E27FC236}">
                <a16:creationId xmlns:a16="http://schemas.microsoft.com/office/drawing/2014/main" id="{978448AE-A954-4F66-B9C5-9D4496C0BB36}"/>
              </a:ext>
            </a:extLst>
          </p:cNvPr>
          <p:cNvSpPr>
            <a:spLocks noGrp="1"/>
          </p:cNvSpPr>
          <p:nvPr>
            <p:ph type="ftr" sz="quarter" idx="11"/>
          </p:nvPr>
        </p:nvSpPr>
        <p:spPr/>
        <p:txBody>
          <a:bodyPr/>
          <a:lstStyle/>
          <a:p>
            <a:r>
              <a:rPr lang="en-US"/>
              <a:t>Independent Colleges &amp; Universities of Texas, Inc. (ICUT)</a:t>
            </a:r>
            <a:endParaRPr lang="en-US" dirty="0"/>
          </a:p>
        </p:txBody>
      </p:sp>
      <p:pic>
        <p:nvPicPr>
          <p:cNvPr id="6" name="Picture 5" descr="A close up of a logo&#10;&#10;Description generated with high confidence">
            <a:extLst>
              <a:ext uri="{FF2B5EF4-FFF2-40B4-BE49-F238E27FC236}">
                <a16:creationId xmlns:a16="http://schemas.microsoft.com/office/drawing/2014/main" id="{A735FFA1-7AE8-4651-BD84-AEB310CB5599}"/>
              </a:ext>
            </a:extLst>
          </p:cNvPr>
          <p:cNvPicPr>
            <a:picLocks noChangeAspect="1"/>
          </p:cNvPicPr>
          <p:nvPr/>
        </p:nvPicPr>
        <p:blipFill>
          <a:blip r:embed="rId2"/>
          <a:stretch>
            <a:fillRect/>
          </a:stretch>
        </p:blipFill>
        <p:spPr>
          <a:xfrm>
            <a:off x="10563957" y="455726"/>
            <a:ext cx="1224568" cy="1612348"/>
          </a:xfrm>
          <a:prstGeom prst="rect">
            <a:avLst/>
          </a:prstGeom>
        </p:spPr>
      </p:pic>
    </p:spTree>
    <p:extLst>
      <p:ext uri="{BB962C8B-B14F-4D97-AF65-F5344CB8AC3E}">
        <p14:creationId xmlns:p14="http://schemas.microsoft.com/office/powerpoint/2010/main" val="102275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C3D-1362-40EC-BFD2-22E409180FDA}"/>
              </a:ext>
            </a:extLst>
          </p:cNvPr>
          <p:cNvSpPr>
            <a:spLocks noGrp="1"/>
          </p:cNvSpPr>
          <p:nvPr>
            <p:ph type="title"/>
          </p:nvPr>
        </p:nvSpPr>
        <p:spPr>
          <a:xfrm>
            <a:off x="609601" y="587827"/>
            <a:ext cx="9601200" cy="600893"/>
          </a:xfrm>
        </p:spPr>
        <p:txBody>
          <a:bodyPr/>
          <a:lstStyle/>
          <a:p>
            <a:r>
              <a:rPr lang="en-US" dirty="0"/>
              <a:t>Current Reporting Requirements</a:t>
            </a:r>
          </a:p>
        </p:txBody>
      </p:sp>
      <p:sp>
        <p:nvSpPr>
          <p:cNvPr id="3" name="Content Placeholder 2">
            <a:extLst>
              <a:ext uri="{FF2B5EF4-FFF2-40B4-BE49-F238E27FC236}">
                <a16:creationId xmlns:a16="http://schemas.microsoft.com/office/drawing/2014/main" id="{B57CE55E-1E5D-4CBA-85EF-98C09692D014}"/>
              </a:ext>
            </a:extLst>
          </p:cNvPr>
          <p:cNvSpPr>
            <a:spLocks noGrp="1"/>
          </p:cNvSpPr>
          <p:nvPr>
            <p:ph idx="1"/>
          </p:nvPr>
        </p:nvSpPr>
        <p:spPr>
          <a:xfrm>
            <a:off x="864325" y="1293221"/>
            <a:ext cx="10853057" cy="4689568"/>
          </a:xfrm>
        </p:spPr>
        <p:txBody>
          <a:bodyPr/>
          <a:lstStyle/>
          <a:p>
            <a:r>
              <a:rPr lang="en-US" sz="2400" b="1" dirty="0"/>
              <a:t>CBM 001 – Student Enrollment Report</a:t>
            </a:r>
          </a:p>
          <a:p>
            <a:pPr lvl="1"/>
            <a:r>
              <a:rPr lang="en-US" sz="2400" dirty="0"/>
              <a:t>Private Institutions: 26 data elements</a:t>
            </a:r>
          </a:p>
          <a:p>
            <a:pPr lvl="1"/>
            <a:r>
              <a:rPr lang="en-US" sz="2400" dirty="0"/>
              <a:t>Public Institutions: 49 data elements</a:t>
            </a:r>
          </a:p>
          <a:p>
            <a:r>
              <a:rPr lang="en-US" sz="2400" b="1" dirty="0"/>
              <a:t>CBM 009 – Student Graduation Report</a:t>
            </a:r>
          </a:p>
          <a:p>
            <a:pPr lvl="1"/>
            <a:r>
              <a:rPr lang="en-US" sz="2400" dirty="0"/>
              <a:t>Private Institutions: 21 data elements</a:t>
            </a:r>
          </a:p>
          <a:p>
            <a:pPr lvl="1"/>
            <a:r>
              <a:rPr lang="en-US" sz="2400" dirty="0"/>
              <a:t>Public Institutions: 27 data elements</a:t>
            </a:r>
          </a:p>
          <a:p>
            <a:r>
              <a:rPr lang="en-US" sz="2400" b="1" dirty="0"/>
              <a:t>FADS – Financial Aid Database</a:t>
            </a:r>
          </a:p>
          <a:p>
            <a:pPr lvl="1"/>
            <a:r>
              <a:rPr lang="en-US" sz="2400" dirty="0"/>
              <a:t>Private Institutions: 113 data elements</a:t>
            </a:r>
          </a:p>
          <a:p>
            <a:pPr lvl="1"/>
            <a:r>
              <a:rPr lang="en-US" sz="2400" dirty="0"/>
              <a:t>Public Institutions: 113 data elements</a:t>
            </a:r>
          </a:p>
          <a:p>
            <a:endParaRPr lang="en-US" dirty="0"/>
          </a:p>
        </p:txBody>
      </p:sp>
      <p:sp>
        <p:nvSpPr>
          <p:cNvPr id="4" name="Footer Placeholder 3">
            <a:extLst>
              <a:ext uri="{FF2B5EF4-FFF2-40B4-BE49-F238E27FC236}">
                <a16:creationId xmlns:a16="http://schemas.microsoft.com/office/drawing/2014/main" id="{2051E415-9623-4B9F-A3EF-37081A041F3F}"/>
              </a:ext>
            </a:extLst>
          </p:cNvPr>
          <p:cNvSpPr>
            <a:spLocks noGrp="1"/>
          </p:cNvSpPr>
          <p:nvPr>
            <p:ph type="ftr" sz="quarter" idx="11"/>
          </p:nvPr>
        </p:nvSpPr>
        <p:spPr/>
        <p:txBody>
          <a:bodyPr/>
          <a:lstStyle/>
          <a:p>
            <a:r>
              <a:rPr lang="en-US"/>
              <a:t>Independent Colleges &amp; Universities of Texas, Inc. (ICUT)</a:t>
            </a:r>
            <a:endParaRPr lang="en-US" dirty="0"/>
          </a:p>
        </p:txBody>
      </p:sp>
    </p:spTree>
    <p:extLst>
      <p:ext uri="{BB962C8B-B14F-4D97-AF65-F5344CB8AC3E}">
        <p14:creationId xmlns:p14="http://schemas.microsoft.com/office/powerpoint/2010/main" val="274352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D4B00-CA24-4F04-A5A5-F6BE994D2391}"/>
              </a:ext>
            </a:extLst>
          </p:cNvPr>
          <p:cNvSpPr>
            <a:spLocks noGrp="1"/>
          </p:cNvSpPr>
          <p:nvPr>
            <p:ph idx="1"/>
          </p:nvPr>
        </p:nvSpPr>
        <p:spPr>
          <a:xfrm>
            <a:off x="1295400" y="744583"/>
            <a:ext cx="9601200" cy="4950823"/>
          </a:xfrm>
        </p:spPr>
        <p:txBody>
          <a:bodyPr>
            <a:normAutofit fontScale="92500" lnSpcReduction="10000"/>
          </a:bodyPr>
          <a:lstStyle/>
          <a:p>
            <a:pPr marL="0" indent="0" algn="ctr">
              <a:buNone/>
            </a:pPr>
            <a:r>
              <a:rPr lang="en-US" sz="8800" dirty="0"/>
              <a:t>Accountability </a:t>
            </a:r>
          </a:p>
          <a:p>
            <a:pPr marL="0" indent="0" algn="ctr">
              <a:buNone/>
            </a:pPr>
            <a:endParaRPr lang="en-US" sz="8800" dirty="0"/>
          </a:p>
          <a:p>
            <a:pPr marL="0" indent="0" algn="ctr">
              <a:buNone/>
            </a:pPr>
            <a:endParaRPr lang="en-US" sz="8800" dirty="0"/>
          </a:p>
          <a:p>
            <a:pPr marL="0" indent="0" algn="ctr">
              <a:buNone/>
            </a:pPr>
            <a:r>
              <a:rPr lang="en-US" sz="8800" dirty="0"/>
              <a:t>Transparency</a:t>
            </a:r>
          </a:p>
        </p:txBody>
      </p:sp>
      <p:sp>
        <p:nvSpPr>
          <p:cNvPr id="4" name="Footer Placeholder 3">
            <a:extLst>
              <a:ext uri="{FF2B5EF4-FFF2-40B4-BE49-F238E27FC236}">
                <a16:creationId xmlns:a16="http://schemas.microsoft.com/office/drawing/2014/main" id="{7BAF7906-7CB0-4E1D-8E74-9C451078BB82}"/>
              </a:ext>
            </a:extLst>
          </p:cNvPr>
          <p:cNvSpPr>
            <a:spLocks noGrp="1"/>
          </p:cNvSpPr>
          <p:nvPr>
            <p:ph type="ftr" sz="quarter" idx="11"/>
          </p:nvPr>
        </p:nvSpPr>
        <p:spPr/>
        <p:txBody>
          <a:bodyPr/>
          <a:lstStyle/>
          <a:p>
            <a:r>
              <a:rPr lang="en-US"/>
              <a:t>Independent Colleges &amp; Universities of Texas, Inc. (ICUT)</a:t>
            </a:r>
            <a:endParaRPr lang="en-US" dirty="0"/>
          </a:p>
        </p:txBody>
      </p:sp>
      <p:sp>
        <p:nvSpPr>
          <p:cNvPr id="7" name="Arrow: Right 6">
            <a:extLst>
              <a:ext uri="{FF2B5EF4-FFF2-40B4-BE49-F238E27FC236}">
                <a16:creationId xmlns:a16="http://schemas.microsoft.com/office/drawing/2014/main" id="{E3BA71A6-8F7C-4649-9698-09D4F8129C4B}"/>
              </a:ext>
            </a:extLst>
          </p:cNvPr>
          <p:cNvSpPr/>
          <p:nvPr/>
        </p:nvSpPr>
        <p:spPr>
          <a:xfrm rot="5400000">
            <a:off x="5123012" y="2376156"/>
            <a:ext cx="2022565" cy="1687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298299C-0249-4914-9D09-DC75353FE2A5}"/>
              </a:ext>
            </a:extLst>
          </p:cNvPr>
          <p:cNvSpPr>
            <a:spLocks noGrp="1"/>
          </p:cNvSpPr>
          <p:nvPr>
            <p:ph type="ftr" sz="quarter" idx="11"/>
          </p:nvPr>
        </p:nvSpPr>
        <p:spPr/>
        <p:txBody>
          <a:bodyPr/>
          <a:lstStyle/>
          <a:p>
            <a:r>
              <a:rPr lang="en-US"/>
              <a:t>Independent Colleges &amp; Universities of Texas, Inc. (ICUT)</a:t>
            </a:r>
            <a:endParaRPr lang="en-US" dirty="0"/>
          </a:p>
        </p:txBody>
      </p:sp>
      <p:pic>
        <p:nvPicPr>
          <p:cNvPr id="7" name="Picture 6">
            <a:extLst>
              <a:ext uri="{FF2B5EF4-FFF2-40B4-BE49-F238E27FC236}">
                <a16:creationId xmlns:a16="http://schemas.microsoft.com/office/drawing/2014/main" id="{F76B0991-98C0-4CF0-A98C-3C8BDD9D050B}"/>
              </a:ext>
            </a:extLst>
          </p:cNvPr>
          <p:cNvPicPr>
            <a:picLocks noChangeAspect="1"/>
          </p:cNvPicPr>
          <p:nvPr/>
        </p:nvPicPr>
        <p:blipFill>
          <a:blip r:embed="rId2"/>
          <a:stretch>
            <a:fillRect/>
          </a:stretch>
        </p:blipFill>
        <p:spPr>
          <a:xfrm>
            <a:off x="1492330" y="345885"/>
            <a:ext cx="8814265" cy="5785495"/>
          </a:xfrm>
          <a:prstGeom prst="rect">
            <a:avLst/>
          </a:prstGeom>
        </p:spPr>
      </p:pic>
    </p:spTree>
    <p:extLst>
      <p:ext uri="{BB962C8B-B14F-4D97-AF65-F5344CB8AC3E}">
        <p14:creationId xmlns:p14="http://schemas.microsoft.com/office/powerpoint/2010/main" val="78605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7F7B-ADA9-48FF-98AC-1DA7F73C3404}"/>
              </a:ext>
            </a:extLst>
          </p:cNvPr>
          <p:cNvSpPr>
            <a:spLocks noGrp="1"/>
          </p:cNvSpPr>
          <p:nvPr>
            <p:ph type="title"/>
          </p:nvPr>
        </p:nvSpPr>
        <p:spPr>
          <a:xfrm>
            <a:off x="609601" y="18384"/>
            <a:ext cx="9601200" cy="1142385"/>
          </a:xfrm>
        </p:spPr>
        <p:txBody>
          <a:bodyPr/>
          <a:lstStyle/>
          <a:p>
            <a:r>
              <a:rPr lang="en-US" i="1" dirty="0"/>
              <a:t>60x30TX:</a:t>
            </a:r>
            <a:r>
              <a:rPr lang="en-US" dirty="0"/>
              <a:t> THECB Strategic Plan, 2015 – 2030</a:t>
            </a:r>
          </a:p>
        </p:txBody>
      </p:sp>
      <p:sp>
        <p:nvSpPr>
          <p:cNvPr id="3" name="Content Placeholder 2">
            <a:extLst>
              <a:ext uri="{FF2B5EF4-FFF2-40B4-BE49-F238E27FC236}">
                <a16:creationId xmlns:a16="http://schemas.microsoft.com/office/drawing/2014/main" id="{6F9171FF-9511-4C25-9597-F01BBA380CC9}"/>
              </a:ext>
            </a:extLst>
          </p:cNvPr>
          <p:cNvSpPr>
            <a:spLocks noGrp="1"/>
          </p:cNvSpPr>
          <p:nvPr>
            <p:ph idx="1"/>
          </p:nvPr>
        </p:nvSpPr>
        <p:spPr>
          <a:xfrm>
            <a:off x="838200" y="1459095"/>
            <a:ext cx="10291354" cy="4549819"/>
          </a:xfrm>
        </p:spPr>
        <p:txBody>
          <a:bodyPr/>
          <a:lstStyle/>
          <a:p>
            <a:r>
              <a:rPr lang="en-US" sz="2400" dirty="0"/>
              <a:t>60x30TX was adopted by The Coordinating Board in 2015. Its intent is to advance completion and success through four goals:</a:t>
            </a:r>
          </a:p>
          <a:p>
            <a:pPr lvl="1"/>
            <a:r>
              <a:rPr lang="en-US" sz="2000" b="1" dirty="0"/>
              <a:t>Educated Population:</a:t>
            </a:r>
            <a:r>
              <a:rPr lang="en-US" sz="2000" dirty="0"/>
              <a:t> By 2030, at least 60 percent of Texans aged 25-34 will have a postsecondary credential or degree.</a:t>
            </a:r>
          </a:p>
          <a:p>
            <a:pPr lvl="1"/>
            <a:r>
              <a:rPr lang="en-US" sz="2000" b="1" dirty="0"/>
              <a:t>Completion:</a:t>
            </a:r>
            <a:r>
              <a:rPr lang="en-US" sz="2000" dirty="0"/>
              <a:t> By 2030, at least 550,000 students in that year will complete a certificate, associate, Bachelors, or Masters at a Texas public, independent, or for-profit college or university. </a:t>
            </a:r>
          </a:p>
          <a:p>
            <a:pPr lvl="1"/>
            <a:r>
              <a:rPr lang="en-US" sz="2000" b="1" dirty="0"/>
              <a:t>Marketable Skills: </a:t>
            </a:r>
            <a:r>
              <a:rPr lang="en-US" sz="2000" dirty="0"/>
              <a:t>By 2030, all graduates from Texas public institutions of higher education will have completed programs with identifiable marketable skills.</a:t>
            </a:r>
          </a:p>
          <a:p>
            <a:pPr lvl="1"/>
            <a:r>
              <a:rPr lang="en-US" sz="2000" b="1" dirty="0"/>
              <a:t>Student Debt:</a:t>
            </a:r>
            <a:r>
              <a:rPr lang="en-US" sz="2000" dirty="0"/>
              <a:t> By 2030, undergraduate student loan debt will not exceed 60 percent of first-year wages for graduates of Texas public institutions. </a:t>
            </a:r>
            <a:endParaRPr lang="en-US" sz="2000" b="1" dirty="0"/>
          </a:p>
        </p:txBody>
      </p:sp>
      <p:sp>
        <p:nvSpPr>
          <p:cNvPr id="4" name="Footer Placeholder 3">
            <a:extLst>
              <a:ext uri="{FF2B5EF4-FFF2-40B4-BE49-F238E27FC236}">
                <a16:creationId xmlns:a16="http://schemas.microsoft.com/office/drawing/2014/main" id="{D910053B-1CDB-4E5D-8308-AC73267BF5B6}"/>
              </a:ext>
            </a:extLst>
          </p:cNvPr>
          <p:cNvSpPr>
            <a:spLocks noGrp="1"/>
          </p:cNvSpPr>
          <p:nvPr>
            <p:ph type="ftr" sz="quarter" idx="11"/>
          </p:nvPr>
        </p:nvSpPr>
        <p:spPr/>
        <p:txBody>
          <a:bodyPr/>
          <a:lstStyle/>
          <a:p>
            <a:r>
              <a:rPr lang="en-US"/>
              <a:t>Independent Colleges &amp; Universities of Texas, Inc. (ICUT)</a:t>
            </a:r>
            <a:endParaRPr lang="en-US" dirty="0"/>
          </a:p>
        </p:txBody>
      </p:sp>
      <p:pic>
        <p:nvPicPr>
          <p:cNvPr id="5" name="Picture 12" descr="60x30TX Strategic Plan">
            <a:extLst>
              <a:ext uri="{FF2B5EF4-FFF2-40B4-BE49-F238E27FC236}">
                <a16:creationId xmlns:a16="http://schemas.microsoft.com/office/drawing/2014/main" id="{E51D09AA-8253-4F45-933B-449E23750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650" y="316710"/>
            <a:ext cx="1889014" cy="132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3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4EB31CA7584846B5C59687E0E82662" ma:contentTypeVersion="5" ma:contentTypeDescription="Create a new document." ma:contentTypeScope="" ma:versionID="bf3eaf266d58a8e2d9afe1c67140a164">
  <xsd:schema xmlns:xsd="http://www.w3.org/2001/XMLSchema" xmlns:xs="http://www.w3.org/2001/XMLSchema" xmlns:p="http://schemas.microsoft.com/office/2006/metadata/properties" xmlns:ns2="342f3eff-6221-474d-9e7a-e265c7999e3b" targetNamespace="http://schemas.microsoft.com/office/2006/metadata/properties" ma:root="true" ma:fieldsID="245ff837301357b8d80d20ebe0bf8c1c" ns2:_="">
    <xsd:import namespace="342f3eff-6221-474d-9e7a-e265c7999e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f3eff-6221-474d-9e7a-e265c7999e3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A119B-52B5-46AA-A9B7-FCD390587D98}">
  <ds:schemaRefs>
    <ds:schemaRef ds:uri="http://schemas.openxmlformats.org/package/2006/metadata/core-properties"/>
    <ds:schemaRef ds:uri="http://schemas.microsoft.com/office/2006/documentManagement/types"/>
    <ds:schemaRef ds:uri="342f3eff-6221-474d-9e7a-e265c7999e3b"/>
    <ds:schemaRef ds:uri="http://purl.org/dc/terms/"/>
    <ds:schemaRef ds:uri="http://schemas.microsoft.com/office/infopath/2007/PartnerControls"/>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966C3D6-79AA-48C6-840F-B997F116D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f3eff-6221-474d-9e7a-e265c7999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54AFEF-67CE-4185-938C-57667BB3A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333</TotalTime>
  <Words>2527</Words>
  <Application>Microsoft Office PowerPoint</Application>
  <PresentationFormat>Widescreen</PresentationFormat>
  <Paragraphs>453</Paragraphs>
  <Slides>23</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Tahoma</vt:lpstr>
      <vt:lpstr>Times New Roman</vt:lpstr>
      <vt:lpstr>Wingdings</vt:lpstr>
      <vt:lpstr>Diamond Grid 16x9</vt:lpstr>
      <vt:lpstr>Office Theme</vt:lpstr>
      <vt:lpstr>1_Office Theme</vt:lpstr>
      <vt:lpstr>Transparency and Non-Profit Private Institutions of Higher Education: Where Do We Go From Here? </vt:lpstr>
      <vt:lpstr>Who are we?</vt:lpstr>
      <vt:lpstr>Our Members</vt:lpstr>
      <vt:lpstr>ICUT’s Three Primary Responsibilities</vt:lpstr>
      <vt:lpstr>Closing the Gaps: THECB Strategic Plan, 2000 – 2015 </vt:lpstr>
      <vt:lpstr>Current Reporting Requirements</vt:lpstr>
      <vt:lpstr>PowerPoint Presentation</vt:lpstr>
      <vt:lpstr>PowerPoint Presentation</vt:lpstr>
      <vt:lpstr>60x30TX: THECB Strategic Plan, 2015 – 2030</vt:lpstr>
      <vt:lpstr>ICUT institutions are included in many 60x30TX goals and targets at the state or regional level</vt:lpstr>
      <vt:lpstr>Higher education data linked to workforce data, primarily for public institutions</vt:lpstr>
      <vt:lpstr>Higher education data linked to workforce data, primarily for public institutions</vt:lpstr>
      <vt:lpstr>Exit cohort reports include ICUT statewide totals. Institutional reports available upon request</vt:lpstr>
      <vt:lpstr>PowerPoint Presentation</vt:lpstr>
      <vt:lpstr>Why approach 60x30TX regionally?</vt:lpstr>
      <vt:lpstr>What is the scope of the regional targets? </vt:lpstr>
      <vt:lpstr>What are regions being asked to do?</vt:lpstr>
      <vt:lpstr>Coordinating Board will work with regions and institutions to roll out targets in AY 2017-2018</vt:lpstr>
      <vt:lpstr>PowerPoint Presentation</vt:lpstr>
      <vt:lpstr>EXAMPLE: Metroplex Completion Goal, Actual and Projections</vt:lpstr>
      <vt:lpstr>EXAMPLE: Metroplex Completion Goal, Actual and Projections</vt:lpstr>
      <vt:lpstr>EXAMPLE: Metroplex Completion Goal, Actual and Projections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Rauschenfels</dc:creator>
  <cp:lastModifiedBy>Cullinane Hege, Jenna</cp:lastModifiedBy>
  <cp:revision>27</cp:revision>
  <dcterms:created xsi:type="dcterms:W3CDTF">2017-07-13T17:15:44Z</dcterms:created>
  <dcterms:modified xsi:type="dcterms:W3CDTF">2018-02-12T20:18:37Z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0x010100014EB31CA7584846B5C59687E0E82662</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Order">
    <vt:r8>14600</vt:r8>
  </property>
  <property fmtid="{D5CDD505-2E9C-101B-9397-08002B2CF9AE}" pid="9" name="_CopySource">
    <vt:lpwstr>https://icut-my.sharepoint.com/personal/sam_rauschenfels_icut_org/Documents/Communications/Templates/ICUT PowerPoint Template.pptx</vt:lpwstr>
  </property>
</Properties>
</file>